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Lst>
  <p:sldSz cy="10693400" cx="7556500"/>
  <p:notesSz cx="6858000" cy="9144000"/>
  <p:embeddedFontLst>
    <p:embeddedFont>
      <p:font typeface="Playwrite GB S"/>
      <p:regular r:id="rId11"/>
      <p:italic r:id="rId12"/>
    </p:embeddedFont>
    <p:embeddedFont>
      <p:font typeface="Playwrite GB J"/>
      <p:regular r:id="rId13"/>
      <p:italic r:id="rId14"/>
    </p:embeddedFont>
    <p:embeddedFont>
      <p:font typeface="Just Another Hand"/>
      <p:regular r:id="rId15"/>
    </p:embeddedFont>
    <p:embeddedFont>
      <p:font typeface="Playwrite GB J Thin"/>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0" roundtripDataSignature="AMtx7mgZs6ZpK5RCWk2K71al/xwoNb9at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font" Target="fonts/PlaywriteGBS-regular.fntdata"/><Relationship Id="rId10" Type="http://schemas.openxmlformats.org/officeDocument/2006/relationships/slide" Target="slides/slide5.xml"/><Relationship Id="rId13" Type="http://schemas.openxmlformats.org/officeDocument/2006/relationships/font" Target="fonts/PlaywriteGBJ-regular.fntdata"/><Relationship Id="rId12" Type="http://schemas.openxmlformats.org/officeDocument/2006/relationships/font" Target="fonts/PlaywriteGBS-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JustAnotherHand-regular.fntdata"/><Relationship Id="rId14" Type="http://schemas.openxmlformats.org/officeDocument/2006/relationships/font" Target="fonts/PlaywriteGBJ-italic.fntdata"/><Relationship Id="rId17" Type="http://schemas.openxmlformats.org/officeDocument/2006/relationships/font" Target="fonts/PlaywriteGBJThin-bold.fntdata"/><Relationship Id="rId16" Type="http://schemas.openxmlformats.org/officeDocument/2006/relationships/font" Target="fonts/PlaywriteGBJThin-regular.fntdata"/><Relationship Id="rId5" Type="http://schemas.openxmlformats.org/officeDocument/2006/relationships/notesMaster" Target="notesMasters/notesMaster1.xml"/><Relationship Id="rId19" Type="http://schemas.openxmlformats.org/officeDocument/2006/relationships/font" Target="fonts/PlaywriteGBJThin-boldItalic.fntdata"/><Relationship Id="rId6" Type="http://schemas.openxmlformats.org/officeDocument/2006/relationships/slide" Target="slides/slide1.xml"/><Relationship Id="rId18" Type="http://schemas.openxmlformats.org/officeDocument/2006/relationships/font" Target="fonts/PlaywriteGBJThin-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7" name="Google Shape;24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1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1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1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1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5"/>
          <p:cNvSpPr/>
          <p:nvPr>
            <p:ph idx="2" type="pic"/>
          </p:nvPr>
        </p:nvSpPr>
        <p:spPr>
          <a:xfrm>
            <a:off x="1792288" y="612775"/>
            <a:ext cx="5486400" cy="4114800"/>
          </a:xfrm>
          <a:prstGeom prst="rect">
            <a:avLst/>
          </a:prstGeom>
          <a:noFill/>
          <a:ln>
            <a:noFill/>
          </a:ln>
        </p:spPr>
      </p:sp>
      <p:sp>
        <p:nvSpPr>
          <p:cNvPr id="64" name="Google Shape;64;p1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6"/>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7"/>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7"/>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 Id="rId4" Type="http://schemas.openxmlformats.org/officeDocument/2006/relationships/image" Target="../media/image10.png"/><Relationship Id="rId11" Type="http://schemas.openxmlformats.org/officeDocument/2006/relationships/image" Target="../media/image14.png"/><Relationship Id="rId10" Type="http://schemas.openxmlformats.org/officeDocument/2006/relationships/image" Target="../media/image2.png"/><Relationship Id="rId9" Type="http://schemas.openxmlformats.org/officeDocument/2006/relationships/image" Target="../media/image5.jpg"/><Relationship Id="rId5" Type="http://schemas.openxmlformats.org/officeDocument/2006/relationships/image" Target="../media/image16.png"/><Relationship Id="rId6" Type="http://schemas.openxmlformats.org/officeDocument/2006/relationships/image" Target="../media/image3.png"/><Relationship Id="rId7" Type="http://schemas.openxmlformats.org/officeDocument/2006/relationships/image" Target="../media/image8.png"/><Relationship Id="rId8" Type="http://schemas.openxmlformats.org/officeDocument/2006/relationships/image" Target="../media/image18.png"/></Relationships>
</file>

<file path=ppt/slides/_rels/slide2.xml.rels><?xml version="1.0" encoding="UTF-8" standalone="yes"?><Relationships xmlns="http://schemas.openxmlformats.org/package/2006/relationships"><Relationship Id="rId11" Type="http://schemas.openxmlformats.org/officeDocument/2006/relationships/image" Target="../media/image11.png"/><Relationship Id="rId10" Type="http://schemas.openxmlformats.org/officeDocument/2006/relationships/image" Target="../media/image36.png"/><Relationship Id="rId13" Type="http://schemas.openxmlformats.org/officeDocument/2006/relationships/image" Target="../media/image21.png"/><Relationship Id="rId12"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jpg"/><Relationship Id="rId4" Type="http://schemas.openxmlformats.org/officeDocument/2006/relationships/image" Target="../media/image1.png"/><Relationship Id="rId9" Type="http://schemas.openxmlformats.org/officeDocument/2006/relationships/image" Target="../media/image12.png"/><Relationship Id="rId15" Type="http://schemas.openxmlformats.org/officeDocument/2006/relationships/image" Target="../media/image2.png"/><Relationship Id="rId14" Type="http://schemas.openxmlformats.org/officeDocument/2006/relationships/image" Target="../media/image32.png"/><Relationship Id="rId16" Type="http://schemas.openxmlformats.org/officeDocument/2006/relationships/image" Target="../media/image14.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18.png"/><Relationship Id="rId8" Type="http://schemas.openxmlformats.org/officeDocument/2006/relationships/image" Target="../media/image16.png"/></Relationships>
</file>

<file path=ppt/slides/_rels/slide3.xml.rels><?xml version="1.0" encoding="UTF-8" standalone="yes"?><Relationships xmlns="http://schemas.openxmlformats.org/package/2006/relationships"><Relationship Id="rId11" Type="http://schemas.openxmlformats.org/officeDocument/2006/relationships/image" Target="../media/image36.png"/><Relationship Id="rId10" Type="http://schemas.openxmlformats.org/officeDocument/2006/relationships/image" Target="../media/image8.png"/><Relationship Id="rId13" Type="http://schemas.openxmlformats.org/officeDocument/2006/relationships/image" Target="../media/image31.png"/><Relationship Id="rId12" Type="http://schemas.openxmlformats.org/officeDocument/2006/relationships/image" Target="../media/image23.pn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jpg"/><Relationship Id="rId4" Type="http://schemas.openxmlformats.org/officeDocument/2006/relationships/image" Target="../media/image1.png"/><Relationship Id="rId9" Type="http://schemas.openxmlformats.org/officeDocument/2006/relationships/image" Target="../media/image3.png"/><Relationship Id="rId15" Type="http://schemas.openxmlformats.org/officeDocument/2006/relationships/image" Target="../media/image27.png"/><Relationship Id="rId14" Type="http://schemas.openxmlformats.org/officeDocument/2006/relationships/image" Target="../media/image21.png"/><Relationship Id="rId17" Type="http://schemas.openxmlformats.org/officeDocument/2006/relationships/image" Target="../media/image26.png"/><Relationship Id="rId16"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16.png"/></Relationships>
</file>

<file path=ppt/slides/_rels/slide4.xml.rels><?xml version="1.0" encoding="UTF-8" standalone="yes"?><Relationships xmlns="http://schemas.openxmlformats.org/package/2006/relationships"><Relationship Id="rId11" Type="http://schemas.openxmlformats.org/officeDocument/2006/relationships/image" Target="../media/image38.png"/><Relationship Id="rId10" Type="http://schemas.openxmlformats.org/officeDocument/2006/relationships/image" Target="../media/image36.png"/><Relationship Id="rId13" Type="http://schemas.openxmlformats.org/officeDocument/2006/relationships/image" Target="../media/image39.png"/><Relationship Id="rId12" Type="http://schemas.openxmlformats.org/officeDocument/2006/relationships/image" Target="../media/image29.png"/><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jpg"/><Relationship Id="rId4" Type="http://schemas.openxmlformats.org/officeDocument/2006/relationships/image" Target="../media/image1.png"/><Relationship Id="rId9" Type="http://schemas.openxmlformats.org/officeDocument/2006/relationships/image" Target="../media/image3.png"/><Relationship Id="rId15" Type="http://schemas.openxmlformats.org/officeDocument/2006/relationships/image" Target="../media/image27.png"/><Relationship Id="rId14" Type="http://schemas.openxmlformats.org/officeDocument/2006/relationships/image" Target="../media/image21.png"/><Relationship Id="rId16" Type="http://schemas.openxmlformats.org/officeDocument/2006/relationships/image" Target="../media/image34.png"/><Relationship Id="rId5" Type="http://schemas.openxmlformats.org/officeDocument/2006/relationships/image" Target="../media/image16.png"/><Relationship Id="rId6" Type="http://schemas.openxmlformats.org/officeDocument/2006/relationships/image" Target="../media/image33.png"/><Relationship Id="rId7" Type="http://schemas.openxmlformats.org/officeDocument/2006/relationships/image" Target="../media/image18.png"/><Relationship Id="rId8" Type="http://schemas.openxmlformats.org/officeDocument/2006/relationships/image" Target="../media/image10.png"/></Relationships>
</file>

<file path=ppt/slides/_rels/slide5.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42.png"/><Relationship Id="rId13" Type="http://schemas.openxmlformats.org/officeDocument/2006/relationships/image" Target="../media/image40.png"/><Relationship Id="rId12"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jpg"/><Relationship Id="rId4" Type="http://schemas.openxmlformats.org/officeDocument/2006/relationships/image" Target="../media/image8.png"/><Relationship Id="rId9" Type="http://schemas.openxmlformats.org/officeDocument/2006/relationships/image" Target="../media/image10.png"/><Relationship Id="rId5" Type="http://schemas.openxmlformats.org/officeDocument/2006/relationships/image" Target="../media/image18.png"/><Relationship Id="rId6" Type="http://schemas.openxmlformats.org/officeDocument/2006/relationships/image" Target="../media/image12.png"/><Relationship Id="rId7" Type="http://schemas.openxmlformats.org/officeDocument/2006/relationships/image" Target="../media/image3.png"/><Relationship Id="rId8"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rot="5400000">
            <a:off x="-1567750" y="143555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4" l="-5109" r="-6364" t="-2845"/>
            </a:stretch>
          </a:blipFill>
          <a:ln>
            <a:noFill/>
          </a:ln>
        </p:spPr>
      </p:sp>
      <p:sp>
        <p:nvSpPr>
          <p:cNvPr id="85" name="Google Shape;85;p1"/>
          <p:cNvSpPr/>
          <p:nvPr/>
        </p:nvSpPr>
        <p:spPr>
          <a:xfrm rot="-170812">
            <a:off x="264146" y="3268006"/>
            <a:ext cx="4587616" cy="3090906"/>
          </a:xfrm>
          <a:custGeom>
            <a:rect b="b" l="l" r="r" t="t"/>
            <a:pathLst>
              <a:path extrusionOk="0" h="3090906" w="4587616">
                <a:moveTo>
                  <a:pt x="0" y="0"/>
                </a:moveTo>
                <a:lnTo>
                  <a:pt x="4587616" y="0"/>
                </a:lnTo>
                <a:lnTo>
                  <a:pt x="4587616" y="3090906"/>
                </a:lnTo>
                <a:lnTo>
                  <a:pt x="0" y="3090906"/>
                </a:lnTo>
                <a:lnTo>
                  <a:pt x="0" y="0"/>
                </a:lnTo>
                <a:close/>
              </a:path>
            </a:pathLst>
          </a:custGeom>
          <a:blipFill rotWithShape="1">
            <a:blip r:embed="rId4">
              <a:alphaModFix/>
            </a:blip>
            <a:stretch>
              <a:fillRect b="0" l="0" r="0" t="0"/>
            </a:stretch>
          </a:blipFill>
          <a:ln>
            <a:noFill/>
          </a:ln>
        </p:spPr>
      </p:sp>
      <p:sp>
        <p:nvSpPr>
          <p:cNvPr id="86" name="Google Shape;86;p1"/>
          <p:cNvSpPr/>
          <p:nvPr/>
        </p:nvSpPr>
        <p:spPr>
          <a:xfrm rot="-5322664">
            <a:off x="4260263" y="3163457"/>
            <a:ext cx="3684468" cy="2482410"/>
          </a:xfrm>
          <a:custGeom>
            <a:rect b="b" l="l" r="r" t="t"/>
            <a:pathLst>
              <a:path extrusionOk="0" h="2481782" w="3683536">
                <a:moveTo>
                  <a:pt x="0" y="0"/>
                </a:moveTo>
                <a:lnTo>
                  <a:pt x="3683536" y="0"/>
                </a:lnTo>
                <a:lnTo>
                  <a:pt x="3683536" y="2481782"/>
                </a:lnTo>
                <a:lnTo>
                  <a:pt x="0" y="2481782"/>
                </a:lnTo>
                <a:lnTo>
                  <a:pt x="0" y="0"/>
                </a:lnTo>
                <a:close/>
              </a:path>
            </a:pathLst>
          </a:custGeom>
          <a:blipFill rotWithShape="1">
            <a:blip r:embed="rId5">
              <a:alphaModFix/>
            </a:blip>
            <a:stretch>
              <a:fillRect b="0" l="0" r="0" t="0"/>
            </a:stretch>
          </a:blipFill>
          <a:ln>
            <a:noFill/>
          </a:ln>
        </p:spPr>
      </p:sp>
      <p:grpSp>
        <p:nvGrpSpPr>
          <p:cNvPr id="87" name="Google Shape;87;p1"/>
          <p:cNvGrpSpPr/>
          <p:nvPr/>
        </p:nvGrpSpPr>
        <p:grpSpPr>
          <a:xfrm rot="-24763">
            <a:off x="-44126" y="2985717"/>
            <a:ext cx="4738448" cy="3779041"/>
            <a:chOff x="-88220" y="-105224"/>
            <a:chExt cx="1698142" cy="1354314"/>
          </a:xfrm>
        </p:grpSpPr>
        <p:sp>
          <p:nvSpPr>
            <p:cNvPr id="88" name="Google Shape;88;p1"/>
            <p:cNvSpPr/>
            <p:nvPr/>
          </p:nvSpPr>
          <p:spPr>
            <a:xfrm>
              <a:off x="-88220" y="-105224"/>
              <a:ext cx="1698142" cy="1354314"/>
            </a:xfrm>
            <a:custGeom>
              <a:rect b="b" l="l" r="r" t="t"/>
              <a:pathLst>
                <a:path extrusionOk="0" h="1119268" w="1609613">
                  <a:moveTo>
                    <a:pt x="63778" y="0"/>
                  </a:moveTo>
                  <a:lnTo>
                    <a:pt x="1545836" y="0"/>
                  </a:lnTo>
                  <a:cubicBezTo>
                    <a:pt x="1562751" y="0"/>
                    <a:pt x="1578973" y="6719"/>
                    <a:pt x="1590933" y="18680"/>
                  </a:cubicBezTo>
                  <a:cubicBezTo>
                    <a:pt x="1602894" y="30641"/>
                    <a:pt x="1609613" y="46863"/>
                    <a:pt x="1609613" y="63778"/>
                  </a:cubicBezTo>
                  <a:lnTo>
                    <a:pt x="1609613" y="1055490"/>
                  </a:lnTo>
                  <a:cubicBezTo>
                    <a:pt x="1609613" y="1090713"/>
                    <a:pt x="1581059" y="1119268"/>
                    <a:pt x="1545836" y="1119268"/>
                  </a:cubicBezTo>
                  <a:lnTo>
                    <a:pt x="63778" y="1119268"/>
                  </a:lnTo>
                  <a:cubicBezTo>
                    <a:pt x="28554" y="1119268"/>
                    <a:pt x="0" y="1090713"/>
                    <a:pt x="0" y="1055490"/>
                  </a:cubicBezTo>
                  <a:lnTo>
                    <a:pt x="0" y="63778"/>
                  </a:lnTo>
                  <a:cubicBezTo>
                    <a:pt x="0" y="28554"/>
                    <a:pt x="28554" y="0"/>
                    <a:pt x="63778"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1"/>
            <p:cNvSpPr txBox="1"/>
            <p:nvPr/>
          </p:nvSpPr>
          <p:spPr>
            <a:xfrm>
              <a:off x="-54536" y="-71048"/>
              <a:ext cx="1630800" cy="1282500"/>
            </a:xfrm>
            <a:prstGeom prst="rect">
              <a:avLst/>
            </a:prstGeom>
            <a:noFill/>
            <a:ln>
              <a:noFill/>
            </a:ln>
          </p:spPr>
          <p:txBody>
            <a:bodyPr anchorCtr="0" anchor="ctr" bIns="50800" lIns="50800" spcFirstLastPara="1" rIns="50800" wrap="square" tIns="50800">
              <a:noAutofit/>
            </a:bodyPr>
            <a:lstStyle/>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This term in Year 5, we will be developing pupils’ confidence and fluency in multiplication, division and fractions, with regular opportunities to practise, explain their thinking and apply skills to real-life problems.</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We begin by strengthening multiplication skills, starting with multiplying 4-digit numbers by 1-digit numbers. Pupils will then progress to multiplying 2-digit numbers by 2-digit numbers, using the area model before moving on to formal written methods. As confidence grows, children will tackle larger calculations, including multiplying 3- and 4-digit numbers by 2-digit numbers, and apply these skills to problem-solving tasks.</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The focus then shifts to division, where pupils will practise short division, including dividing 4-digit numbers by 1-digit numbers. Children will learn to work confidently with remainders, explore more efficient strategies and solve problems involving both multiplication and division.</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1200"/>
                </a:spcAft>
                <a:buClr>
                  <a:schemeClr val="dk1"/>
                </a:buClr>
                <a:buSzPts val="1100"/>
                <a:buFont typeface="Arial"/>
                <a:buNone/>
              </a:pPr>
              <a:r>
                <a:rPr lang="en-US" sz="1000">
                  <a:solidFill>
                    <a:schemeClr val="dk1"/>
                  </a:solidFill>
                  <a:latin typeface="Playwrite GB J"/>
                  <a:ea typeface="Playwrite GB J"/>
                  <a:cs typeface="Playwrite GB J"/>
                  <a:sym typeface="Playwrite GB J"/>
                </a:rPr>
                <a:t>Later in the term, pupils will develop their understanding of fractions as operators. They will multiply fractions and mixed numbers by integers, calculate fractions of amounts, and learn how to find the whole.</a:t>
              </a:r>
              <a:endParaRPr b="0" i="0" sz="1800" u="none" cap="none" strike="noStrike">
                <a:solidFill>
                  <a:schemeClr val="dk1"/>
                </a:solidFill>
                <a:latin typeface="Calibri"/>
                <a:ea typeface="Calibri"/>
                <a:cs typeface="Calibri"/>
                <a:sym typeface="Calibri"/>
              </a:endParaRPr>
            </a:p>
          </p:txBody>
        </p:sp>
      </p:grpSp>
      <p:grpSp>
        <p:nvGrpSpPr>
          <p:cNvPr id="90" name="Google Shape;90;p1"/>
          <p:cNvGrpSpPr/>
          <p:nvPr/>
        </p:nvGrpSpPr>
        <p:grpSpPr>
          <a:xfrm rot="-24763">
            <a:off x="57054" y="2085878"/>
            <a:ext cx="4536105" cy="973985"/>
            <a:chOff x="0" y="-28575"/>
            <a:chExt cx="1625627" cy="349052"/>
          </a:xfrm>
        </p:grpSpPr>
        <p:sp>
          <p:nvSpPr>
            <p:cNvPr id="91" name="Google Shape;91;p1"/>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3" name="Google Shape;93;p1"/>
          <p:cNvGrpSpPr/>
          <p:nvPr/>
        </p:nvGrpSpPr>
        <p:grpSpPr>
          <a:xfrm rot="102642">
            <a:off x="4932528" y="2878889"/>
            <a:ext cx="2251182" cy="3983051"/>
            <a:chOff x="0" y="-19050"/>
            <a:chExt cx="806776" cy="1427441"/>
          </a:xfrm>
        </p:grpSpPr>
        <p:sp>
          <p:nvSpPr>
            <p:cNvPr id="94" name="Google Shape;94;p1"/>
            <p:cNvSpPr/>
            <p:nvPr/>
          </p:nvSpPr>
          <p:spPr>
            <a:xfrm>
              <a:off x="0" y="0"/>
              <a:ext cx="806776" cy="1408391"/>
            </a:xfrm>
            <a:custGeom>
              <a:rect b="b" l="l" r="r" t="t"/>
              <a:pathLst>
                <a:path extrusionOk="0" h="1408391" w="806776">
                  <a:moveTo>
                    <a:pt x="127244" y="0"/>
                  </a:moveTo>
                  <a:lnTo>
                    <a:pt x="679531" y="0"/>
                  </a:lnTo>
                  <a:cubicBezTo>
                    <a:pt x="713279" y="0"/>
                    <a:pt x="745644" y="13406"/>
                    <a:pt x="769507" y="37269"/>
                  </a:cubicBezTo>
                  <a:cubicBezTo>
                    <a:pt x="793370" y="61132"/>
                    <a:pt x="806776" y="93497"/>
                    <a:pt x="806776" y="127244"/>
                  </a:cubicBezTo>
                  <a:lnTo>
                    <a:pt x="806776" y="1281147"/>
                  </a:lnTo>
                  <a:cubicBezTo>
                    <a:pt x="806776" y="1314894"/>
                    <a:pt x="793370" y="1347259"/>
                    <a:pt x="769507" y="1371122"/>
                  </a:cubicBezTo>
                  <a:cubicBezTo>
                    <a:pt x="745644" y="1394985"/>
                    <a:pt x="713279" y="1408391"/>
                    <a:pt x="679531" y="1408391"/>
                  </a:cubicBezTo>
                  <a:lnTo>
                    <a:pt x="127244" y="1408391"/>
                  </a:lnTo>
                  <a:cubicBezTo>
                    <a:pt x="93497" y="1408391"/>
                    <a:pt x="61132" y="1394985"/>
                    <a:pt x="37269" y="1371122"/>
                  </a:cubicBezTo>
                  <a:cubicBezTo>
                    <a:pt x="13406" y="1347259"/>
                    <a:pt x="0" y="1314894"/>
                    <a:pt x="0" y="1281147"/>
                  </a:cubicBezTo>
                  <a:lnTo>
                    <a:pt x="0" y="127244"/>
                  </a:lnTo>
                  <a:cubicBezTo>
                    <a:pt x="0" y="93497"/>
                    <a:pt x="13406" y="61132"/>
                    <a:pt x="37269" y="37269"/>
                  </a:cubicBezTo>
                  <a:cubicBezTo>
                    <a:pt x="61132" y="13406"/>
                    <a:pt x="93497" y="0"/>
                    <a:pt x="1272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1"/>
            <p:cNvSpPr txBox="1"/>
            <p:nvPr/>
          </p:nvSpPr>
          <p:spPr>
            <a:xfrm>
              <a:off x="0" y="-19050"/>
              <a:ext cx="806776" cy="1427441"/>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40000"/>
                </a:lnSpc>
                <a:spcBef>
                  <a:spcPts val="0"/>
                </a:spcBef>
                <a:spcAft>
                  <a:spcPts val="0"/>
                </a:spcAft>
                <a:buClr>
                  <a:srgbClr val="000000"/>
                </a:buClr>
                <a:buSzPts val="1000"/>
                <a:buFont typeface="Arial"/>
                <a:buNone/>
              </a:pPr>
              <a:r>
                <a:rPr b="0" i="0" lang="en-US" sz="1000" u="none" cap="none" strike="noStrike">
                  <a:solidFill>
                    <a:srgbClr val="21211F"/>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p:txBody>
        </p:sp>
      </p:grpSp>
      <p:grpSp>
        <p:nvGrpSpPr>
          <p:cNvPr id="96" name="Google Shape;96;p1"/>
          <p:cNvGrpSpPr/>
          <p:nvPr/>
        </p:nvGrpSpPr>
        <p:grpSpPr>
          <a:xfrm rot="102642">
            <a:off x="5033517" y="2340220"/>
            <a:ext cx="2191795" cy="1248129"/>
            <a:chOff x="0" y="-28575"/>
            <a:chExt cx="785493" cy="447303"/>
          </a:xfrm>
        </p:grpSpPr>
        <p:sp>
          <p:nvSpPr>
            <p:cNvPr id="97" name="Google Shape;97;p1"/>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1"/>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9" name="Google Shape;99;p1"/>
          <p:cNvSpPr/>
          <p:nvPr/>
        </p:nvSpPr>
        <p:spPr>
          <a:xfrm rot="10800000">
            <a:off x="2593063" y="7422408"/>
            <a:ext cx="4659225" cy="3139153"/>
          </a:xfrm>
          <a:custGeom>
            <a:rect b="b" l="l" r="r" t="t"/>
            <a:pathLst>
              <a:path extrusionOk="0" h="3139153" w="4659225">
                <a:moveTo>
                  <a:pt x="0" y="0"/>
                </a:moveTo>
                <a:lnTo>
                  <a:pt x="4659225" y="0"/>
                </a:lnTo>
                <a:lnTo>
                  <a:pt x="4659225" y="3139153"/>
                </a:lnTo>
                <a:lnTo>
                  <a:pt x="0" y="3139153"/>
                </a:lnTo>
                <a:lnTo>
                  <a:pt x="0" y="0"/>
                </a:lnTo>
                <a:close/>
              </a:path>
            </a:pathLst>
          </a:custGeom>
          <a:blipFill rotWithShape="1">
            <a:blip r:embed="rId6">
              <a:alphaModFix/>
            </a:blip>
            <a:stretch>
              <a:fillRect b="0" l="0" r="0" t="0"/>
            </a:stretch>
          </a:blipFill>
          <a:ln>
            <a:noFill/>
          </a:ln>
        </p:spPr>
      </p:sp>
      <p:sp>
        <p:nvSpPr>
          <p:cNvPr id="100" name="Google Shape;100;p1"/>
          <p:cNvSpPr/>
          <p:nvPr/>
        </p:nvSpPr>
        <p:spPr>
          <a:xfrm rot="68746">
            <a:off x="2289358" y="6715306"/>
            <a:ext cx="538030" cy="774144"/>
          </a:xfrm>
          <a:custGeom>
            <a:rect b="b" l="l" r="r" t="t"/>
            <a:pathLst>
              <a:path extrusionOk="0" h="773989" w="537922">
                <a:moveTo>
                  <a:pt x="0" y="0"/>
                </a:moveTo>
                <a:lnTo>
                  <a:pt x="537922" y="0"/>
                </a:lnTo>
                <a:lnTo>
                  <a:pt x="537922" y="773989"/>
                </a:lnTo>
                <a:lnTo>
                  <a:pt x="0" y="773989"/>
                </a:lnTo>
                <a:lnTo>
                  <a:pt x="0" y="0"/>
                </a:lnTo>
                <a:close/>
              </a:path>
            </a:pathLst>
          </a:custGeom>
          <a:blipFill rotWithShape="1">
            <a:blip r:embed="rId7">
              <a:alphaModFix/>
            </a:blip>
            <a:stretch>
              <a:fillRect b="0" l="0" r="0" t="0"/>
            </a:stretch>
          </a:blipFill>
          <a:ln>
            <a:noFill/>
          </a:ln>
        </p:spPr>
      </p:sp>
      <p:sp>
        <p:nvSpPr>
          <p:cNvPr id="101" name="Google Shape;101;p1"/>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8">
              <a:alphaModFix/>
            </a:blip>
            <a:stretch>
              <a:fillRect b="0" l="0" r="0" t="-101259"/>
            </a:stretch>
          </a:blipFill>
          <a:ln>
            <a:noFill/>
          </a:ln>
        </p:spPr>
      </p:sp>
      <p:grpSp>
        <p:nvGrpSpPr>
          <p:cNvPr id="102" name="Google Shape;102;p1"/>
          <p:cNvGrpSpPr/>
          <p:nvPr/>
        </p:nvGrpSpPr>
        <p:grpSpPr>
          <a:xfrm rot="-24753">
            <a:off x="2869081" y="7403254"/>
            <a:ext cx="4107188" cy="3125739"/>
            <a:chOff x="0" y="-19050"/>
            <a:chExt cx="1471923" cy="1120194"/>
          </a:xfrm>
        </p:grpSpPr>
        <p:sp>
          <p:nvSpPr>
            <p:cNvPr id="103" name="Google Shape;103;p1"/>
            <p:cNvSpPr/>
            <p:nvPr/>
          </p:nvSpPr>
          <p:spPr>
            <a:xfrm>
              <a:off x="0" y="0"/>
              <a:ext cx="1471923" cy="1101144"/>
            </a:xfrm>
            <a:custGeom>
              <a:rect b="b" l="l" r="r" t="t"/>
              <a:pathLst>
                <a:path extrusionOk="0" h="1101144" w="1471923">
                  <a:moveTo>
                    <a:pt x="69744" y="0"/>
                  </a:moveTo>
                  <a:lnTo>
                    <a:pt x="1402180" y="0"/>
                  </a:lnTo>
                  <a:cubicBezTo>
                    <a:pt x="1420677" y="0"/>
                    <a:pt x="1438416" y="7348"/>
                    <a:pt x="1451496" y="20427"/>
                  </a:cubicBezTo>
                  <a:cubicBezTo>
                    <a:pt x="1464575" y="33507"/>
                    <a:pt x="1471923" y="51247"/>
                    <a:pt x="1471923" y="69744"/>
                  </a:cubicBezTo>
                  <a:lnTo>
                    <a:pt x="1471923" y="1031401"/>
                  </a:lnTo>
                  <a:cubicBezTo>
                    <a:pt x="1471923" y="1049898"/>
                    <a:pt x="1464575" y="1067637"/>
                    <a:pt x="1451496" y="1080717"/>
                  </a:cubicBezTo>
                  <a:cubicBezTo>
                    <a:pt x="1438416" y="1093796"/>
                    <a:pt x="1420677" y="1101144"/>
                    <a:pt x="1402180" y="1101144"/>
                  </a:cubicBezTo>
                  <a:lnTo>
                    <a:pt x="69744" y="1101144"/>
                  </a:lnTo>
                  <a:cubicBezTo>
                    <a:pt x="51247" y="1101144"/>
                    <a:pt x="33507" y="1093796"/>
                    <a:pt x="20427" y="1080717"/>
                  </a:cubicBezTo>
                  <a:cubicBezTo>
                    <a:pt x="7348" y="1067637"/>
                    <a:pt x="0" y="1049898"/>
                    <a:pt x="0" y="1031401"/>
                  </a:cubicBezTo>
                  <a:lnTo>
                    <a:pt x="0" y="69744"/>
                  </a:lnTo>
                  <a:cubicBezTo>
                    <a:pt x="0" y="51247"/>
                    <a:pt x="7348" y="33507"/>
                    <a:pt x="20427" y="20427"/>
                  </a:cubicBezTo>
                  <a:cubicBezTo>
                    <a:pt x="33507" y="7348"/>
                    <a:pt x="51247" y="0"/>
                    <a:pt x="697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 name="Google Shape;104;p1"/>
            <p:cNvSpPr txBox="1"/>
            <p:nvPr/>
          </p:nvSpPr>
          <p:spPr>
            <a:xfrm>
              <a:off x="0" y="-19050"/>
              <a:ext cx="1471923" cy="1120194"/>
            </a:xfrm>
            <a:prstGeom prst="rect">
              <a:avLst/>
            </a:prstGeom>
            <a:noFill/>
            <a:ln>
              <a:noFill/>
            </a:ln>
          </p:spPr>
          <p:txBody>
            <a:bodyPr anchorCtr="0" anchor="ctr" bIns="50800" lIns="50800" spcFirstLastPara="1" rIns="50800" wrap="square" tIns="50800">
              <a:noAutofit/>
            </a:bodyPr>
            <a:lstStyle/>
            <a:p>
              <a:pPr indent="0" lvl="0" marL="0" marR="0" rtl="0" algn="l">
                <a:lnSpc>
                  <a:spcPct val="115000"/>
                </a:lnSpc>
                <a:spcBef>
                  <a:spcPts val="0"/>
                </a:spcBef>
                <a:spcAft>
                  <a:spcPts val="0"/>
                </a:spcAft>
                <a:buClr>
                  <a:srgbClr val="000000"/>
                </a:buClr>
                <a:buSzPts val="1800"/>
                <a:buFont typeface="Arial"/>
                <a:buNone/>
              </a:pPr>
              <a:r>
                <a:rPr lang="en-US" sz="1500">
                  <a:solidFill>
                    <a:schemeClr val="dk1"/>
                  </a:solidFill>
                  <a:latin typeface="Playwrite GB J Thin"/>
                  <a:ea typeface="Playwrite GB J Thin"/>
                  <a:cs typeface="Playwrite GB J Thin"/>
                  <a:sym typeface="Playwrite GB J Thin"/>
                </a:rPr>
                <a:t>Once our Y5 pupils have finished exploring Beverley Naidoo’s novel Journey to Jo’burg, they will begin a new topic. Our poetry topic, ‘The Power of Imagery’ offers pupils the </a:t>
              </a:r>
              <a:r>
                <a:rPr lang="en-US" sz="1500">
                  <a:solidFill>
                    <a:schemeClr val="dk1"/>
                  </a:solidFill>
                  <a:latin typeface="Playwrite GB J Thin"/>
                  <a:ea typeface="Playwrite GB J Thin"/>
                  <a:cs typeface="Playwrite GB J Thin"/>
                  <a:sym typeface="Playwrite GB J Thin"/>
                </a:rPr>
                <a:t>opportunity</a:t>
              </a:r>
              <a:r>
                <a:rPr lang="en-US" sz="1500">
                  <a:solidFill>
                    <a:schemeClr val="dk1"/>
                  </a:solidFill>
                  <a:latin typeface="Playwrite GB J Thin"/>
                  <a:ea typeface="Playwrite GB J Thin"/>
                  <a:cs typeface="Playwrite GB J Thin"/>
                  <a:sym typeface="Playwrite GB J Thin"/>
                </a:rPr>
                <a:t> to study a range of poetic forms, poetic devices and poets. Throughout the unit, they will apply their learning to original poetry of their own.</a:t>
              </a:r>
              <a:endParaRPr i="0" sz="1500" u="none" cap="none" strike="noStrike">
                <a:solidFill>
                  <a:schemeClr val="dk1"/>
                </a:solidFill>
                <a:latin typeface="Playwrite GB J Thin"/>
                <a:ea typeface="Playwrite GB J Thin"/>
                <a:cs typeface="Playwrite GB J Thin"/>
                <a:sym typeface="Playwrite GB J Thin"/>
              </a:endParaRPr>
            </a:p>
          </p:txBody>
        </p:sp>
      </p:grpSp>
      <p:sp>
        <p:nvSpPr>
          <p:cNvPr id="105" name="Google Shape;105;p1"/>
          <p:cNvSpPr/>
          <p:nvPr/>
        </p:nvSpPr>
        <p:spPr>
          <a:xfrm>
            <a:off x="558824" y="723682"/>
            <a:ext cx="994426" cy="1056104"/>
          </a:xfrm>
          <a:custGeom>
            <a:rect b="b" l="l" r="r" t="t"/>
            <a:pathLst>
              <a:path extrusionOk="0" h="1056104" w="994426">
                <a:moveTo>
                  <a:pt x="0" y="0"/>
                </a:moveTo>
                <a:lnTo>
                  <a:pt x="994426" y="0"/>
                </a:lnTo>
                <a:lnTo>
                  <a:pt x="994426" y="1056104"/>
                </a:lnTo>
                <a:lnTo>
                  <a:pt x="0" y="1056104"/>
                </a:lnTo>
                <a:lnTo>
                  <a:pt x="0" y="0"/>
                </a:lnTo>
                <a:close/>
              </a:path>
            </a:pathLst>
          </a:custGeom>
          <a:blipFill rotWithShape="1">
            <a:blip r:embed="rId9">
              <a:alphaModFix/>
            </a:blip>
            <a:stretch>
              <a:fillRect b="0" l="0" r="0" t="0"/>
            </a:stretch>
          </a:blipFill>
          <a:ln>
            <a:noFill/>
          </a:ln>
        </p:spPr>
      </p:sp>
      <p:sp>
        <p:nvSpPr>
          <p:cNvPr id="106" name="Google Shape;106;p1"/>
          <p:cNvSpPr/>
          <p:nvPr/>
        </p:nvSpPr>
        <p:spPr>
          <a:xfrm>
            <a:off x="591406" y="6981306"/>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0">
              <a:alphaModFix/>
            </a:blip>
            <a:stretch>
              <a:fillRect b="0" l="0" r="0" t="0"/>
            </a:stretch>
          </a:blipFill>
          <a:ln>
            <a:noFill/>
          </a:ln>
        </p:spPr>
      </p:sp>
      <p:sp>
        <p:nvSpPr>
          <p:cNvPr id="107" name="Google Shape;107;p1"/>
          <p:cNvSpPr/>
          <p:nvPr/>
        </p:nvSpPr>
        <p:spPr>
          <a:xfrm>
            <a:off x="390113" y="9535743"/>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sp>
        <p:nvSpPr>
          <p:cNvPr id="108" name="Google Shape;108;p1"/>
          <p:cNvSpPr txBox="1"/>
          <p:nvPr/>
        </p:nvSpPr>
        <p:spPr>
          <a:xfrm>
            <a:off x="860500" y="1573211"/>
            <a:ext cx="6216900" cy="443400"/>
          </a:xfrm>
          <a:prstGeom prst="rect">
            <a:avLst/>
          </a:prstGeom>
          <a:noFill/>
          <a:ln>
            <a:noFill/>
          </a:ln>
        </p:spPr>
        <p:txBody>
          <a:bodyPr anchorCtr="0" anchor="t" bIns="0" lIns="0" spcFirstLastPara="1" rIns="0" wrap="square" tIns="0">
            <a:spAutoFit/>
          </a:bodyPr>
          <a:lstStyle/>
          <a:p>
            <a:pPr indent="0" lvl="0" marL="0" marR="0" rtl="0" algn="ctr">
              <a:lnSpc>
                <a:spcPct val="90000"/>
              </a:lnSpc>
              <a:spcBef>
                <a:spcPts val="0"/>
              </a:spcBef>
              <a:spcAft>
                <a:spcPts val="0"/>
              </a:spcAft>
              <a:buClr>
                <a:srgbClr val="000000"/>
              </a:buClr>
              <a:buSzPts val="3200"/>
              <a:buFont typeface="Arial"/>
              <a:buNone/>
            </a:pPr>
            <a:r>
              <a:rPr b="0" i="0" lang="en-US" sz="3200" u="none" cap="none" strike="noStrike">
                <a:solidFill>
                  <a:srgbClr val="935387"/>
                </a:solidFill>
                <a:latin typeface="Just Another Hand"/>
                <a:ea typeface="Just Another Hand"/>
                <a:cs typeface="Just Another Hand"/>
                <a:sym typeface="Just Another Hand"/>
              </a:rPr>
              <a:t>CURRICULUM NEWSLETTER</a:t>
            </a:r>
            <a:endParaRPr b="0" i="0" sz="1400" u="none" cap="none" strike="noStrike">
              <a:solidFill>
                <a:srgbClr val="000000"/>
              </a:solidFill>
              <a:latin typeface="Just Another Hand"/>
              <a:ea typeface="Just Another Hand"/>
              <a:cs typeface="Just Another Hand"/>
              <a:sym typeface="Just Another Hand"/>
            </a:endParaRPr>
          </a:p>
        </p:txBody>
      </p:sp>
      <p:sp>
        <p:nvSpPr>
          <p:cNvPr id="109" name="Google Shape;109;p1"/>
          <p:cNvSpPr txBox="1"/>
          <p:nvPr/>
        </p:nvSpPr>
        <p:spPr>
          <a:xfrm>
            <a:off x="1722270" y="744453"/>
            <a:ext cx="5273400" cy="775800"/>
          </a:xfrm>
          <a:prstGeom prst="rect">
            <a:avLst/>
          </a:prstGeom>
          <a:noFill/>
          <a:ln>
            <a:noFill/>
          </a:ln>
        </p:spPr>
        <p:txBody>
          <a:bodyPr anchorCtr="0" anchor="t" bIns="0" lIns="0" spcFirstLastPara="1" rIns="0" wrap="square" tIns="0">
            <a:spAutoFit/>
          </a:bodyPr>
          <a:lstStyle/>
          <a:p>
            <a:pPr indent="0" lvl="0" marL="0" marR="0" rtl="0" algn="ctr">
              <a:lnSpc>
                <a:spcPct val="70000"/>
              </a:lnSpc>
              <a:spcBef>
                <a:spcPts val="0"/>
              </a:spcBef>
              <a:spcAft>
                <a:spcPts val="0"/>
              </a:spcAft>
              <a:buClr>
                <a:srgbClr val="000000"/>
              </a:buClr>
              <a:buSzPts val="7200"/>
              <a:buFont typeface="Arial"/>
              <a:buNone/>
            </a:pPr>
            <a:r>
              <a:rPr b="0" i="0" lang="en-US" sz="7200" u="none" cap="none" strike="noStrike">
                <a:solidFill>
                  <a:srgbClr val="935387"/>
                </a:solidFill>
                <a:latin typeface="Just Another Hand"/>
                <a:ea typeface="Just Another Hand"/>
                <a:cs typeface="Just Another Hand"/>
                <a:sym typeface="Just Another Hand"/>
              </a:rPr>
              <a:t>Year </a:t>
            </a:r>
            <a:r>
              <a:rPr lang="en-US" sz="7200">
                <a:solidFill>
                  <a:srgbClr val="935387"/>
                </a:solidFill>
                <a:latin typeface="Just Another Hand"/>
                <a:ea typeface="Just Another Hand"/>
                <a:cs typeface="Just Another Hand"/>
                <a:sym typeface="Just Another Hand"/>
              </a:rPr>
              <a:t>5 </a:t>
            </a:r>
            <a:r>
              <a:rPr b="0" i="0" lang="en-US" sz="7200" u="none" cap="none" strike="noStrike">
                <a:solidFill>
                  <a:srgbClr val="935387"/>
                </a:solidFill>
                <a:latin typeface="Just Another Hand"/>
                <a:ea typeface="Just Another Hand"/>
                <a:cs typeface="Just Another Hand"/>
                <a:sym typeface="Just Another Hand"/>
              </a:rPr>
              <a:t>Spring 1</a:t>
            </a:r>
            <a:endParaRPr b="0" i="0" sz="7200" u="none" cap="none" strike="noStrike">
              <a:solidFill>
                <a:srgbClr val="000000"/>
              </a:solidFill>
              <a:latin typeface="Just Another Hand"/>
              <a:ea typeface="Just Another Hand"/>
              <a:cs typeface="Just Another Hand"/>
              <a:sym typeface="Just Another Hand"/>
            </a:endParaRPr>
          </a:p>
        </p:txBody>
      </p:sp>
      <p:sp>
        <p:nvSpPr>
          <p:cNvPr id="110" name="Google Shape;110;p1"/>
          <p:cNvSpPr txBox="1"/>
          <p:nvPr/>
        </p:nvSpPr>
        <p:spPr>
          <a:xfrm rot="-25125">
            <a:off x="1724510" y="2282230"/>
            <a:ext cx="1149331" cy="608117"/>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MATHS</a:t>
            </a:r>
            <a:endParaRPr b="0" i="0" sz="3950" u="none" cap="none" strike="noStrike">
              <a:solidFill>
                <a:srgbClr val="000000"/>
              </a:solidFill>
              <a:latin typeface="Just Another Hand"/>
              <a:ea typeface="Just Another Hand"/>
              <a:cs typeface="Just Another Hand"/>
              <a:sym typeface="Just Another Hand"/>
            </a:endParaRPr>
          </a:p>
        </p:txBody>
      </p:sp>
      <p:sp>
        <p:nvSpPr>
          <p:cNvPr id="111" name="Google Shape;111;p1"/>
          <p:cNvSpPr txBox="1"/>
          <p:nvPr/>
        </p:nvSpPr>
        <p:spPr>
          <a:xfrm rot="108401">
            <a:off x="5120750" y="2704859"/>
            <a:ext cx="2017303" cy="60810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SCIENCE</a:t>
            </a:r>
            <a:endParaRPr b="0" i="0" sz="3950" u="none" cap="none" strike="noStrike">
              <a:solidFill>
                <a:srgbClr val="FFFFFF"/>
              </a:solidFill>
              <a:latin typeface="Just Another Hand"/>
              <a:ea typeface="Just Another Hand"/>
              <a:cs typeface="Just Another Hand"/>
              <a:sym typeface="Just Another Hand"/>
            </a:endParaRPr>
          </a:p>
        </p:txBody>
      </p:sp>
      <p:sp>
        <p:nvSpPr>
          <p:cNvPr id="112" name="Google Shape;112;p1"/>
          <p:cNvSpPr/>
          <p:nvPr/>
        </p:nvSpPr>
        <p:spPr>
          <a:xfrm rot="-7336907">
            <a:off x="1700127" y="8974460"/>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grpSp>
        <p:nvGrpSpPr>
          <p:cNvPr id="113" name="Google Shape;113;p1"/>
          <p:cNvGrpSpPr/>
          <p:nvPr/>
        </p:nvGrpSpPr>
        <p:grpSpPr>
          <a:xfrm rot="22053">
            <a:off x="2852776" y="6723260"/>
            <a:ext cx="4139816" cy="973980"/>
            <a:chOff x="0" y="-28575"/>
            <a:chExt cx="1483615" cy="349052"/>
          </a:xfrm>
        </p:grpSpPr>
        <p:sp>
          <p:nvSpPr>
            <p:cNvPr id="114" name="Google Shape;114;p1"/>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1"/>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16" name="Google Shape;116;p1"/>
          <p:cNvSpPr txBox="1"/>
          <p:nvPr/>
        </p:nvSpPr>
        <p:spPr>
          <a:xfrm rot="22108">
            <a:off x="3126692" y="6906205"/>
            <a:ext cx="3591974" cy="60811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ENGLISH</a:t>
            </a:r>
            <a:endParaRPr b="0" i="0" sz="3950" u="none" cap="none" strike="noStrike">
              <a:solidFill>
                <a:srgbClr val="FFFFFF"/>
              </a:solidFill>
              <a:latin typeface="Just Another Hand"/>
              <a:ea typeface="Just Another Hand"/>
              <a:cs typeface="Just Another Hand"/>
              <a:sym typeface="Just Another Hand"/>
            </a:endParaRPr>
          </a:p>
        </p:txBody>
      </p:sp>
      <p:sp>
        <p:nvSpPr>
          <p:cNvPr id="117" name="Google Shape;117;p1"/>
          <p:cNvSpPr txBox="1"/>
          <p:nvPr/>
        </p:nvSpPr>
        <p:spPr>
          <a:xfrm rot="154036">
            <a:off x="5109654" y="3551294"/>
            <a:ext cx="1902109" cy="2972086"/>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sz="1500">
                <a:solidFill>
                  <a:schemeClr val="dk1"/>
                </a:solidFill>
                <a:latin typeface="Playwrite GB S"/>
                <a:ea typeface="Playwrite GB S"/>
                <a:cs typeface="Playwrite GB S"/>
                <a:sym typeface="Playwrite GB S"/>
              </a:rPr>
              <a:t>This term, children test everyday materials and group them based on their transparency, hardness and magnetism.</a:t>
            </a:r>
            <a:endParaRPr sz="15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t/>
            </a:r>
            <a:endParaRPr sz="1500">
              <a:solidFill>
                <a:schemeClr val="dk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1100"/>
              <a:buFont typeface="Arial"/>
              <a:buNone/>
            </a:pPr>
            <a:r>
              <a:rPr lang="en-US" sz="1500">
                <a:solidFill>
                  <a:schemeClr val="dk1"/>
                </a:solidFill>
                <a:latin typeface="Playwrite GB S"/>
                <a:ea typeface="Playwrite GB S"/>
                <a:cs typeface="Playwrite GB S"/>
                <a:sym typeface="Playwrite GB S"/>
              </a:rPr>
              <a:t>They also link the properties of materials to their uses.</a:t>
            </a:r>
            <a:endParaRPr sz="15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t/>
            </a:r>
            <a:endParaRPr sz="1500">
              <a:solidFill>
                <a:schemeClr val="dk1"/>
              </a:solidFill>
              <a:latin typeface="Playwrite GB S"/>
              <a:ea typeface="Playwrite GB S"/>
              <a:cs typeface="Playwrite GB S"/>
              <a:sym typeface="Playwrite GB 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4" l="-5109" r="-6364" t="-2845"/>
            </a:stretch>
          </a:blipFill>
          <a:ln>
            <a:noFill/>
          </a:ln>
        </p:spPr>
      </p:sp>
      <p:sp>
        <p:nvSpPr>
          <p:cNvPr id="123" name="Google Shape;123;p2"/>
          <p:cNvSpPr/>
          <p:nvPr/>
        </p:nvSpPr>
        <p:spPr>
          <a:xfrm rot="-8514537">
            <a:off x="1408228" y="5006019"/>
            <a:ext cx="1076614" cy="1076614"/>
          </a:xfrm>
          <a:custGeom>
            <a:rect b="b" l="l" r="r" t="t"/>
            <a:pathLst>
              <a:path extrusionOk="0" h="1076614" w="1076614">
                <a:moveTo>
                  <a:pt x="0" y="0"/>
                </a:moveTo>
                <a:lnTo>
                  <a:pt x="1076614" y="0"/>
                </a:lnTo>
                <a:lnTo>
                  <a:pt x="1076614" y="1076613"/>
                </a:lnTo>
                <a:lnTo>
                  <a:pt x="0" y="1076613"/>
                </a:lnTo>
                <a:lnTo>
                  <a:pt x="0" y="0"/>
                </a:lnTo>
                <a:close/>
              </a:path>
            </a:pathLst>
          </a:custGeom>
          <a:blipFill rotWithShape="1">
            <a:blip r:embed="rId4">
              <a:alphaModFix/>
            </a:blip>
            <a:stretch>
              <a:fillRect b="0" l="0" r="0" t="0"/>
            </a:stretch>
          </a:blipFill>
          <a:ln>
            <a:noFill/>
          </a:ln>
        </p:spPr>
      </p:sp>
      <p:sp>
        <p:nvSpPr>
          <p:cNvPr id="124" name="Google Shape;124;p2"/>
          <p:cNvSpPr/>
          <p:nvPr/>
        </p:nvSpPr>
        <p:spPr>
          <a:xfrm rot="10713372">
            <a:off x="111093" y="1820048"/>
            <a:ext cx="4589095" cy="3091903"/>
          </a:xfrm>
          <a:custGeom>
            <a:rect b="b" l="l" r="r" t="t"/>
            <a:pathLst>
              <a:path extrusionOk="0" h="3091903" w="4589095">
                <a:moveTo>
                  <a:pt x="0" y="0"/>
                </a:moveTo>
                <a:lnTo>
                  <a:pt x="4589095" y="0"/>
                </a:lnTo>
                <a:lnTo>
                  <a:pt x="4589095" y="3091903"/>
                </a:lnTo>
                <a:lnTo>
                  <a:pt x="0" y="3091903"/>
                </a:lnTo>
                <a:lnTo>
                  <a:pt x="0" y="0"/>
                </a:lnTo>
                <a:close/>
              </a:path>
            </a:pathLst>
          </a:custGeom>
          <a:blipFill rotWithShape="1">
            <a:blip r:embed="rId5">
              <a:alphaModFix/>
            </a:blip>
            <a:stretch>
              <a:fillRect b="0" l="0" r="0" t="0"/>
            </a:stretch>
          </a:blipFill>
          <a:ln>
            <a:noFill/>
          </a:ln>
        </p:spPr>
      </p:sp>
      <p:grpSp>
        <p:nvGrpSpPr>
          <p:cNvPr id="125" name="Google Shape;125;p2"/>
          <p:cNvGrpSpPr/>
          <p:nvPr/>
        </p:nvGrpSpPr>
        <p:grpSpPr>
          <a:xfrm rot="-1317">
            <a:off x="335725" y="1086079"/>
            <a:ext cx="4139812" cy="3956292"/>
            <a:chOff x="0" y="-19050"/>
            <a:chExt cx="1483615" cy="1417846"/>
          </a:xfrm>
        </p:grpSpPr>
        <p:sp>
          <p:nvSpPr>
            <p:cNvPr id="126" name="Google Shape;126;p2"/>
            <p:cNvSpPr/>
            <p:nvPr/>
          </p:nvSpPr>
          <p:spPr>
            <a:xfrm>
              <a:off x="0" y="0"/>
              <a:ext cx="1483615" cy="1398796"/>
            </a:xfrm>
            <a:custGeom>
              <a:rect b="b" l="l" r="r" t="t"/>
              <a:pathLst>
                <a:path extrusionOk="0" h="1398796" w="1483615">
                  <a:moveTo>
                    <a:pt x="69194" y="0"/>
                  </a:moveTo>
                  <a:lnTo>
                    <a:pt x="1414421" y="0"/>
                  </a:lnTo>
                  <a:cubicBezTo>
                    <a:pt x="1432772" y="0"/>
                    <a:pt x="1450372" y="7290"/>
                    <a:pt x="1463349" y="20267"/>
                  </a:cubicBezTo>
                  <a:cubicBezTo>
                    <a:pt x="1476325" y="33243"/>
                    <a:pt x="1483615" y="50843"/>
                    <a:pt x="1483615" y="69194"/>
                  </a:cubicBezTo>
                  <a:lnTo>
                    <a:pt x="1483615" y="1329602"/>
                  </a:lnTo>
                  <a:cubicBezTo>
                    <a:pt x="1483615" y="1347953"/>
                    <a:pt x="1476325" y="1365553"/>
                    <a:pt x="1463349" y="1378530"/>
                  </a:cubicBezTo>
                  <a:cubicBezTo>
                    <a:pt x="1450372" y="1391506"/>
                    <a:pt x="1432772" y="1398796"/>
                    <a:pt x="1414421" y="1398796"/>
                  </a:cubicBezTo>
                  <a:lnTo>
                    <a:pt x="69194" y="1398796"/>
                  </a:lnTo>
                  <a:cubicBezTo>
                    <a:pt x="50843" y="1398796"/>
                    <a:pt x="33243" y="1391506"/>
                    <a:pt x="20267" y="1378530"/>
                  </a:cubicBezTo>
                  <a:cubicBezTo>
                    <a:pt x="7290" y="1365553"/>
                    <a:pt x="0" y="1347953"/>
                    <a:pt x="0" y="1329602"/>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2"/>
            <p:cNvSpPr txBox="1"/>
            <p:nvPr/>
          </p:nvSpPr>
          <p:spPr>
            <a:xfrm>
              <a:off x="0" y="-19050"/>
              <a:ext cx="1483615" cy="1417846"/>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2"/>
          <p:cNvGrpSpPr/>
          <p:nvPr/>
        </p:nvGrpSpPr>
        <p:grpSpPr>
          <a:xfrm rot="-1317">
            <a:off x="336388" y="918276"/>
            <a:ext cx="4139812" cy="973979"/>
            <a:chOff x="0" y="-28575"/>
            <a:chExt cx="1483615" cy="349052"/>
          </a:xfrm>
        </p:grpSpPr>
        <p:sp>
          <p:nvSpPr>
            <p:cNvPr id="129" name="Google Shape;129;p2"/>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2"/>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31" name="Google Shape;131;p2"/>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32" name="Google Shape;132;p2"/>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59"/>
            </a:stretch>
          </a:blipFill>
          <a:ln>
            <a:noFill/>
          </a:ln>
        </p:spPr>
      </p:sp>
      <p:sp>
        <p:nvSpPr>
          <p:cNvPr id="133" name="Google Shape;133;p2"/>
          <p:cNvSpPr/>
          <p:nvPr/>
        </p:nvSpPr>
        <p:spPr>
          <a:xfrm rot="200221">
            <a:off x="2548126" y="6187174"/>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34" name="Google Shape;134;p2"/>
          <p:cNvGrpSpPr/>
          <p:nvPr/>
        </p:nvGrpSpPr>
        <p:grpSpPr>
          <a:xfrm rot="80209">
            <a:off x="2808130" y="6363222"/>
            <a:ext cx="4536076" cy="3032843"/>
            <a:chOff x="0" y="-19050"/>
            <a:chExt cx="1625627" cy="1086903"/>
          </a:xfrm>
        </p:grpSpPr>
        <p:sp>
          <p:nvSpPr>
            <p:cNvPr id="135" name="Google Shape;135;p2"/>
            <p:cNvSpPr/>
            <p:nvPr/>
          </p:nvSpPr>
          <p:spPr>
            <a:xfrm>
              <a:off x="0" y="0"/>
              <a:ext cx="1625627" cy="1067853"/>
            </a:xfrm>
            <a:custGeom>
              <a:rect b="b" l="l" r="r" t="t"/>
              <a:pathLst>
                <a:path extrusionOk="0" h="1067853" w="1625627">
                  <a:moveTo>
                    <a:pt x="63150" y="0"/>
                  </a:moveTo>
                  <a:lnTo>
                    <a:pt x="1562478" y="0"/>
                  </a:lnTo>
                  <a:cubicBezTo>
                    <a:pt x="1579226" y="0"/>
                    <a:pt x="1595288" y="6653"/>
                    <a:pt x="1607131" y="18496"/>
                  </a:cubicBezTo>
                  <a:cubicBezTo>
                    <a:pt x="1618974" y="30339"/>
                    <a:pt x="1625627" y="46401"/>
                    <a:pt x="1625627" y="63150"/>
                  </a:cubicBezTo>
                  <a:lnTo>
                    <a:pt x="1625627" y="1004703"/>
                  </a:lnTo>
                  <a:cubicBezTo>
                    <a:pt x="1625627" y="1039580"/>
                    <a:pt x="1597354" y="1067853"/>
                    <a:pt x="1562478" y="1067853"/>
                  </a:cubicBezTo>
                  <a:lnTo>
                    <a:pt x="63150" y="1067853"/>
                  </a:lnTo>
                  <a:cubicBezTo>
                    <a:pt x="46401" y="1067853"/>
                    <a:pt x="30339" y="1061199"/>
                    <a:pt x="18496" y="1049356"/>
                  </a:cubicBezTo>
                  <a:cubicBezTo>
                    <a:pt x="6653" y="1037514"/>
                    <a:pt x="0" y="1021451"/>
                    <a:pt x="0" y="1004703"/>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2"/>
            <p:cNvSpPr txBox="1"/>
            <p:nvPr/>
          </p:nvSpPr>
          <p:spPr>
            <a:xfrm>
              <a:off x="0" y="-19050"/>
              <a:ext cx="1625627" cy="10869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rPr lang="en-US" sz="1500">
                  <a:solidFill>
                    <a:schemeClr val="dk1"/>
                  </a:solidFill>
                  <a:latin typeface="Playwrite GB J"/>
                  <a:ea typeface="Playwrite GB J"/>
                  <a:cs typeface="Playwrite GB J"/>
                  <a:sym typeface="Playwrite GB J"/>
                </a:rPr>
                <a:t>Year 5, pupils will study Protecting Our Planet, learning about the importance of caring for the environment. They will explore issues such as pollution, deforestation, and climate change, and discover ways humans can reduce their impact. Pupils will develop an understanding of how they can make a difference locally and globally to help protect the Earth for the future.</a:t>
              </a:r>
              <a:endParaRPr i="0" sz="1500" u="none" cap="none" strike="noStrike">
                <a:solidFill>
                  <a:schemeClr val="dk1"/>
                </a:solidFill>
                <a:latin typeface="Playwrite GB J"/>
                <a:ea typeface="Playwrite GB J"/>
                <a:cs typeface="Playwrite GB J"/>
                <a:sym typeface="Playwrite GB J"/>
              </a:endParaRPr>
            </a:p>
          </p:txBody>
        </p:sp>
      </p:grpSp>
      <p:grpSp>
        <p:nvGrpSpPr>
          <p:cNvPr id="137" name="Google Shape;137;p2"/>
          <p:cNvGrpSpPr/>
          <p:nvPr/>
        </p:nvGrpSpPr>
        <p:grpSpPr>
          <a:xfrm rot="80211">
            <a:off x="2808216" y="5657636"/>
            <a:ext cx="4536084" cy="973981"/>
            <a:chOff x="0" y="-28575"/>
            <a:chExt cx="1625627" cy="349052"/>
          </a:xfrm>
        </p:grpSpPr>
        <p:sp>
          <p:nvSpPr>
            <p:cNvPr id="138" name="Google Shape;138;p2"/>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2"/>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40" name="Google Shape;140;p2"/>
          <p:cNvSpPr/>
          <p:nvPr/>
        </p:nvSpPr>
        <p:spPr>
          <a:xfrm rot="-5488698">
            <a:off x="-187909" y="6674830"/>
            <a:ext cx="3293072" cy="2218707"/>
          </a:xfrm>
          <a:custGeom>
            <a:rect b="b" l="l" r="r" t="t"/>
            <a:pathLst>
              <a:path extrusionOk="0" h="2218707" w="3293072">
                <a:moveTo>
                  <a:pt x="0" y="0"/>
                </a:moveTo>
                <a:lnTo>
                  <a:pt x="3293072" y="0"/>
                </a:lnTo>
                <a:lnTo>
                  <a:pt x="3293072" y="2218707"/>
                </a:lnTo>
                <a:lnTo>
                  <a:pt x="0" y="2218707"/>
                </a:lnTo>
                <a:lnTo>
                  <a:pt x="0" y="0"/>
                </a:lnTo>
                <a:close/>
              </a:path>
            </a:pathLst>
          </a:custGeom>
          <a:blipFill rotWithShape="1">
            <a:blip r:embed="rId9">
              <a:alphaModFix/>
            </a:blip>
            <a:stretch>
              <a:fillRect b="0" l="0" r="0" t="0"/>
            </a:stretch>
          </a:blipFill>
          <a:ln>
            <a:noFill/>
          </a:ln>
        </p:spPr>
      </p:sp>
      <p:grpSp>
        <p:nvGrpSpPr>
          <p:cNvPr id="141" name="Google Shape;141;p2"/>
          <p:cNvGrpSpPr/>
          <p:nvPr/>
        </p:nvGrpSpPr>
        <p:grpSpPr>
          <a:xfrm rot="-75747">
            <a:off x="585768" y="5691196"/>
            <a:ext cx="2191804" cy="3801579"/>
            <a:chOff x="0" y="-19050"/>
            <a:chExt cx="785493" cy="1362400"/>
          </a:xfrm>
        </p:grpSpPr>
        <p:sp>
          <p:nvSpPr>
            <p:cNvPr id="142" name="Google Shape;142;p2"/>
            <p:cNvSpPr/>
            <p:nvPr/>
          </p:nvSpPr>
          <p:spPr>
            <a:xfrm>
              <a:off x="0" y="0"/>
              <a:ext cx="785493" cy="1343350"/>
            </a:xfrm>
            <a:custGeom>
              <a:rect b="b" l="l" r="r" t="t"/>
              <a:pathLst>
                <a:path extrusionOk="0" h="1343350" w="785493">
                  <a:moveTo>
                    <a:pt x="130692" y="0"/>
                  </a:moveTo>
                  <a:lnTo>
                    <a:pt x="654801" y="0"/>
                  </a:lnTo>
                  <a:cubicBezTo>
                    <a:pt x="689463" y="0"/>
                    <a:pt x="722705" y="13769"/>
                    <a:pt x="747214" y="38279"/>
                  </a:cubicBezTo>
                  <a:cubicBezTo>
                    <a:pt x="771724" y="62788"/>
                    <a:pt x="785493" y="96030"/>
                    <a:pt x="785493" y="130692"/>
                  </a:cubicBezTo>
                  <a:lnTo>
                    <a:pt x="785493" y="1212658"/>
                  </a:lnTo>
                  <a:cubicBezTo>
                    <a:pt x="785493" y="1284837"/>
                    <a:pt x="726980" y="1343350"/>
                    <a:pt x="654801" y="1343350"/>
                  </a:cubicBezTo>
                  <a:lnTo>
                    <a:pt x="130692" y="1343350"/>
                  </a:lnTo>
                  <a:cubicBezTo>
                    <a:pt x="58513" y="1343350"/>
                    <a:pt x="0" y="1284837"/>
                    <a:pt x="0" y="1212658"/>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 name="Google Shape;143;p2"/>
            <p:cNvSpPr txBox="1"/>
            <p:nvPr/>
          </p:nvSpPr>
          <p:spPr>
            <a:xfrm>
              <a:off x="0" y="-19050"/>
              <a:ext cx="785493" cy="1362400"/>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000000"/>
                </a:buClr>
                <a:buSzPts val="1800"/>
                <a:buFont typeface="Arial"/>
                <a:buNone/>
              </a:pPr>
              <a:r>
                <a:t/>
              </a:r>
              <a:endParaRPr i="0" sz="1500" u="none" cap="none" strike="noStrike">
                <a:solidFill>
                  <a:schemeClr val="dk1"/>
                </a:solidFill>
                <a:latin typeface="Playwrite GB J"/>
                <a:ea typeface="Playwrite GB J"/>
                <a:cs typeface="Playwrite GB J"/>
                <a:sym typeface="Playwrite GB J"/>
              </a:endParaRPr>
            </a:p>
            <a:p>
              <a:pPr indent="0" lvl="0" marL="0" marR="0" rtl="0" algn="ctr">
                <a:lnSpc>
                  <a:spcPct val="100000"/>
                </a:lnSpc>
                <a:spcBef>
                  <a:spcPts val="0"/>
                </a:spcBef>
                <a:spcAft>
                  <a:spcPts val="0"/>
                </a:spcAft>
                <a:buClr>
                  <a:srgbClr val="000000"/>
                </a:buClr>
                <a:buSzPts val="1800"/>
                <a:buFont typeface="Arial"/>
                <a:buNone/>
              </a:pPr>
              <a:r>
                <a:t/>
              </a:r>
              <a:endParaRPr sz="1500">
                <a:solidFill>
                  <a:schemeClr val="dk1"/>
                </a:solidFill>
                <a:latin typeface="Playwrite GB J"/>
                <a:ea typeface="Playwrite GB J"/>
                <a:cs typeface="Playwrite GB J"/>
                <a:sym typeface="Playwrite GB J"/>
              </a:endParaRPr>
            </a:p>
            <a:p>
              <a:pPr indent="0" lvl="0" marL="0" marR="0" rtl="0" algn="ctr">
                <a:lnSpc>
                  <a:spcPct val="100000"/>
                </a:lnSpc>
                <a:spcBef>
                  <a:spcPts val="0"/>
                </a:spcBef>
                <a:spcAft>
                  <a:spcPts val="0"/>
                </a:spcAft>
                <a:buClr>
                  <a:srgbClr val="000000"/>
                </a:buClr>
                <a:buSzPts val="1800"/>
                <a:buFont typeface="Arial"/>
                <a:buNone/>
              </a:pPr>
              <a:r>
                <a:rPr lang="en-US" sz="1500">
                  <a:solidFill>
                    <a:schemeClr val="dk1"/>
                  </a:solidFill>
                  <a:latin typeface="Playwrite GB J"/>
                  <a:ea typeface="Playwrite GB J"/>
                  <a:cs typeface="Playwrite GB J"/>
                  <a:sym typeface="Playwrite GB J"/>
                </a:rPr>
                <a:t>During this term, pupils will study Tudor monarchs, compare lifestyles, interpret Henry VIII and the Reformation, explore justice and propaganda, analyse and create inventories, and examine Elizabeth I’s reign and its lasting influence.</a:t>
              </a:r>
              <a:endParaRPr i="0" sz="1500" u="none" cap="none" strike="noStrike">
                <a:solidFill>
                  <a:schemeClr val="dk1"/>
                </a:solidFill>
                <a:latin typeface="Playwrite GB J"/>
                <a:ea typeface="Playwrite GB J"/>
                <a:cs typeface="Playwrite GB J"/>
                <a:sym typeface="Playwrite GB J"/>
              </a:endParaRPr>
            </a:p>
          </p:txBody>
        </p:sp>
      </p:grpSp>
      <p:grpSp>
        <p:nvGrpSpPr>
          <p:cNvPr id="144" name="Google Shape;144;p2"/>
          <p:cNvGrpSpPr/>
          <p:nvPr/>
        </p:nvGrpSpPr>
        <p:grpSpPr>
          <a:xfrm rot="-75281">
            <a:off x="544936" y="5487522"/>
            <a:ext cx="2191815" cy="835452"/>
            <a:chOff x="0" y="-28575"/>
            <a:chExt cx="785493" cy="280378"/>
          </a:xfrm>
        </p:grpSpPr>
        <p:sp>
          <p:nvSpPr>
            <p:cNvPr id="145" name="Google Shape;145;p2"/>
            <p:cNvSpPr/>
            <p:nvPr/>
          </p:nvSpPr>
          <p:spPr>
            <a:xfrm>
              <a:off x="0" y="0"/>
              <a:ext cx="785493" cy="251803"/>
            </a:xfrm>
            <a:custGeom>
              <a:rect b="b" l="l" r="r" t="t"/>
              <a:pathLst>
                <a:path extrusionOk="0" h="251803" w="785493">
                  <a:moveTo>
                    <a:pt x="125901" y="0"/>
                  </a:moveTo>
                  <a:lnTo>
                    <a:pt x="659592" y="0"/>
                  </a:lnTo>
                  <a:cubicBezTo>
                    <a:pt x="692983" y="0"/>
                    <a:pt x="725006" y="13265"/>
                    <a:pt x="748617" y="36876"/>
                  </a:cubicBezTo>
                  <a:cubicBezTo>
                    <a:pt x="772228" y="60487"/>
                    <a:pt x="785493" y="92510"/>
                    <a:pt x="785493" y="125901"/>
                  </a:cubicBezTo>
                  <a:lnTo>
                    <a:pt x="785493" y="125901"/>
                  </a:lnTo>
                  <a:cubicBezTo>
                    <a:pt x="785493" y="159292"/>
                    <a:pt x="772228" y="191316"/>
                    <a:pt x="748617" y="214927"/>
                  </a:cubicBezTo>
                  <a:cubicBezTo>
                    <a:pt x="725006" y="238538"/>
                    <a:pt x="692983" y="251803"/>
                    <a:pt x="659592" y="251803"/>
                  </a:cubicBezTo>
                  <a:lnTo>
                    <a:pt x="125901" y="251803"/>
                  </a:lnTo>
                  <a:cubicBezTo>
                    <a:pt x="92510" y="251803"/>
                    <a:pt x="60487" y="238538"/>
                    <a:pt x="36876" y="214927"/>
                  </a:cubicBezTo>
                  <a:cubicBezTo>
                    <a:pt x="13265" y="191316"/>
                    <a:pt x="0" y="159292"/>
                    <a:pt x="0" y="125901"/>
                  </a:cubicBezTo>
                  <a:lnTo>
                    <a:pt x="0" y="125901"/>
                  </a:lnTo>
                  <a:cubicBezTo>
                    <a:pt x="0" y="92510"/>
                    <a:pt x="13265" y="60487"/>
                    <a:pt x="36876" y="36876"/>
                  </a:cubicBezTo>
                  <a:cubicBezTo>
                    <a:pt x="60487" y="13265"/>
                    <a:pt x="92510" y="0"/>
                    <a:pt x="125901"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2"/>
            <p:cNvSpPr txBox="1"/>
            <p:nvPr/>
          </p:nvSpPr>
          <p:spPr>
            <a:xfrm>
              <a:off x="0" y="-28575"/>
              <a:ext cx="785493" cy="280378"/>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47" name="Google Shape;147;p2"/>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6">
              <a:alphaModFix/>
            </a:blip>
            <a:stretch>
              <a:fillRect b="0" l="0" r="0" t="0"/>
            </a:stretch>
          </a:blipFill>
          <a:ln>
            <a:noFill/>
          </a:ln>
        </p:spPr>
      </p:sp>
      <p:sp>
        <p:nvSpPr>
          <p:cNvPr id="148" name="Google Shape;148;p2"/>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0">
              <a:alphaModFix/>
            </a:blip>
            <a:stretch>
              <a:fillRect b="0" l="0" r="0" t="0"/>
            </a:stretch>
          </a:blipFill>
          <a:ln>
            <a:noFill/>
          </a:ln>
        </p:spPr>
      </p:sp>
      <p:sp>
        <p:nvSpPr>
          <p:cNvPr id="149" name="Google Shape;149;p2"/>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1">
              <a:alphaModFix/>
            </a:blip>
            <a:stretch>
              <a:fillRect b="0" l="0" r="0" t="0"/>
            </a:stretch>
          </a:blipFill>
          <a:ln>
            <a:noFill/>
          </a:ln>
        </p:spPr>
      </p:sp>
      <p:sp>
        <p:nvSpPr>
          <p:cNvPr id="150" name="Google Shape;150;p2"/>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51" name="Google Shape;151;p2"/>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3">
              <a:alphaModFix/>
            </a:blip>
            <a:stretch>
              <a:fillRect b="0" l="0" r="0" t="0"/>
            </a:stretch>
          </a:blipFill>
          <a:ln>
            <a:noFill/>
          </a:ln>
        </p:spPr>
      </p:sp>
      <p:sp>
        <p:nvSpPr>
          <p:cNvPr id="152" name="Google Shape;152;p2"/>
          <p:cNvSpPr/>
          <p:nvPr/>
        </p:nvSpPr>
        <p:spPr>
          <a:xfrm>
            <a:off x="4684165" y="1662726"/>
            <a:ext cx="2547592" cy="2139977"/>
          </a:xfrm>
          <a:custGeom>
            <a:rect b="b" l="l" r="r" t="t"/>
            <a:pathLst>
              <a:path extrusionOk="0" h="2139977" w="2547592">
                <a:moveTo>
                  <a:pt x="0" y="0"/>
                </a:moveTo>
                <a:lnTo>
                  <a:pt x="2547591" y="0"/>
                </a:lnTo>
                <a:lnTo>
                  <a:pt x="2547591" y="2139977"/>
                </a:lnTo>
                <a:lnTo>
                  <a:pt x="0" y="2139977"/>
                </a:lnTo>
                <a:lnTo>
                  <a:pt x="0" y="0"/>
                </a:lnTo>
                <a:close/>
              </a:path>
            </a:pathLst>
          </a:custGeom>
          <a:blipFill rotWithShape="1">
            <a:blip r:embed="rId14">
              <a:alphaModFix/>
            </a:blip>
            <a:stretch>
              <a:fillRect b="0" l="0" r="0" t="0"/>
            </a:stretch>
          </a:blipFill>
          <a:ln>
            <a:noFill/>
          </a:ln>
        </p:spPr>
      </p:sp>
      <p:sp>
        <p:nvSpPr>
          <p:cNvPr id="153" name="Google Shape;153;p2"/>
          <p:cNvSpPr/>
          <p:nvPr/>
        </p:nvSpPr>
        <p:spPr>
          <a:xfrm>
            <a:off x="5185143" y="3983678"/>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5">
              <a:alphaModFix/>
            </a:blip>
            <a:stretch>
              <a:fillRect b="0" l="0" r="0" t="0"/>
            </a:stretch>
          </a:blipFill>
          <a:ln>
            <a:noFill/>
          </a:ln>
        </p:spPr>
      </p:sp>
      <p:sp>
        <p:nvSpPr>
          <p:cNvPr id="154" name="Google Shape;154;p2"/>
          <p:cNvSpPr/>
          <p:nvPr/>
        </p:nvSpPr>
        <p:spPr>
          <a:xfrm>
            <a:off x="537226" y="9625572"/>
            <a:ext cx="822094" cy="800514"/>
          </a:xfrm>
          <a:custGeom>
            <a:rect b="b" l="l" r="r" t="t"/>
            <a:pathLst>
              <a:path extrusionOk="0" h="800514" w="822094">
                <a:moveTo>
                  <a:pt x="0" y="0"/>
                </a:moveTo>
                <a:lnTo>
                  <a:pt x="822095" y="0"/>
                </a:lnTo>
                <a:lnTo>
                  <a:pt x="822095" y="800514"/>
                </a:lnTo>
                <a:lnTo>
                  <a:pt x="0" y="800514"/>
                </a:lnTo>
                <a:lnTo>
                  <a:pt x="0" y="0"/>
                </a:lnTo>
                <a:close/>
              </a:path>
            </a:pathLst>
          </a:custGeom>
          <a:blipFill rotWithShape="1">
            <a:blip r:embed="rId16">
              <a:alphaModFix/>
            </a:blip>
            <a:stretch>
              <a:fillRect b="0" l="0" r="0" t="0"/>
            </a:stretch>
          </a:blipFill>
          <a:ln>
            <a:noFill/>
          </a:ln>
        </p:spPr>
      </p:sp>
      <p:sp>
        <p:nvSpPr>
          <p:cNvPr id="155" name="Google Shape;155;p2"/>
          <p:cNvSpPr/>
          <p:nvPr/>
        </p:nvSpPr>
        <p:spPr>
          <a:xfrm rot="7527328">
            <a:off x="1431912" y="9938435"/>
            <a:ext cx="499574" cy="462033"/>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6" name="Google Shape;156;p2"/>
          <p:cNvSpPr/>
          <p:nvPr/>
        </p:nvSpPr>
        <p:spPr>
          <a:xfrm rot="-8391871">
            <a:off x="6224845" y="9625006"/>
            <a:ext cx="822608" cy="8010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7" name="Google Shape;157;p2"/>
          <p:cNvSpPr txBox="1"/>
          <p:nvPr/>
        </p:nvSpPr>
        <p:spPr>
          <a:xfrm rot="141692">
            <a:off x="3473093" y="5840626"/>
            <a:ext cx="3312713" cy="60801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GEOGRAPHY</a:t>
            </a:r>
            <a:endParaRPr b="0" i="0" sz="1400" u="none" cap="none" strike="noStrike">
              <a:solidFill>
                <a:srgbClr val="000000"/>
              </a:solidFill>
              <a:latin typeface="Arial"/>
              <a:ea typeface="Arial"/>
              <a:cs typeface="Arial"/>
              <a:sym typeface="Arial"/>
            </a:endParaRPr>
          </a:p>
        </p:txBody>
      </p:sp>
      <p:sp>
        <p:nvSpPr>
          <p:cNvPr id="158" name="Google Shape;158;p2"/>
          <p:cNvSpPr txBox="1"/>
          <p:nvPr/>
        </p:nvSpPr>
        <p:spPr>
          <a:xfrm rot="-69772">
            <a:off x="787361" y="562294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HISTORY</a:t>
            </a:r>
            <a:endParaRPr b="0" i="0" sz="1400" u="none" cap="none" strike="noStrike">
              <a:solidFill>
                <a:srgbClr val="000000"/>
              </a:solidFill>
              <a:latin typeface="Arial"/>
              <a:ea typeface="Arial"/>
              <a:cs typeface="Arial"/>
              <a:sym typeface="Arial"/>
            </a:endParaRPr>
          </a:p>
        </p:txBody>
      </p:sp>
      <p:sp>
        <p:nvSpPr>
          <p:cNvPr id="159" name="Google Shape;159;p2"/>
          <p:cNvSpPr txBox="1"/>
          <p:nvPr/>
        </p:nvSpPr>
        <p:spPr>
          <a:xfrm rot="-1216">
            <a:off x="708976" y="115768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MFL - SPANISH</a:t>
            </a:r>
            <a:endParaRPr b="0" i="0" sz="1400" u="none" cap="none" strike="noStrike">
              <a:solidFill>
                <a:srgbClr val="000000"/>
              </a:solidFill>
              <a:latin typeface="Arial"/>
              <a:ea typeface="Arial"/>
              <a:cs typeface="Arial"/>
              <a:sym typeface="Arial"/>
            </a:endParaRPr>
          </a:p>
        </p:txBody>
      </p:sp>
      <p:sp>
        <p:nvSpPr>
          <p:cNvPr id="160" name="Google Shape;160;p2"/>
          <p:cNvSpPr txBox="1"/>
          <p:nvPr/>
        </p:nvSpPr>
        <p:spPr>
          <a:xfrm>
            <a:off x="425479" y="2172375"/>
            <a:ext cx="3960300" cy="2724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500">
                <a:latin typeface="Playwrite GB S"/>
                <a:ea typeface="Playwrite GB S"/>
                <a:cs typeface="Playwrite GB S"/>
                <a:sym typeface="Playwrite GB S"/>
              </a:rPr>
              <a:t>This half term we will continue to build on the language learnt in the Autumn term. We will begin by learning how to say if we have siblings and then extend our language to introduce other members of our family. Using our knowledge from term one, we will introduce these people in Spanish using the third person of key verbs. We will also learn about the Spanish royal family.</a:t>
            </a:r>
            <a:endParaRPr sz="1500">
              <a:latin typeface="Playwrite GB S"/>
              <a:ea typeface="Playwrite GB S"/>
              <a:cs typeface="Playwrite GB S"/>
              <a:sym typeface="Playwrite GB 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4" l="-5109" r="-6364" t="-2845"/>
            </a:stretch>
          </a:blipFill>
          <a:ln>
            <a:noFill/>
          </a:ln>
        </p:spPr>
      </p:sp>
      <p:sp>
        <p:nvSpPr>
          <p:cNvPr id="166" name="Google Shape;166;p3"/>
          <p:cNvSpPr/>
          <p:nvPr/>
        </p:nvSpPr>
        <p:spPr>
          <a:xfrm rot="-8513943">
            <a:off x="217622" y="4101953"/>
            <a:ext cx="1077401" cy="1077401"/>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167" name="Google Shape;167;p3"/>
          <p:cNvSpPr/>
          <p:nvPr/>
        </p:nvSpPr>
        <p:spPr>
          <a:xfrm rot="-170812">
            <a:off x="181927" y="1522673"/>
            <a:ext cx="4587616" cy="3090906"/>
          </a:xfrm>
          <a:custGeom>
            <a:rect b="b" l="l" r="r" t="t"/>
            <a:pathLst>
              <a:path extrusionOk="0" h="3090906" w="4587616">
                <a:moveTo>
                  <a:pt x="0" y="0"/>
                </a:moveTo>
                <a:lnTo>
                  <a:pt x="4587615" y="0"/>
                </a:lnTo>
                <a:lnTo>
                  <a:pt x="4587615" y="3090906"/>
                </a:lnTo>
                <a:lnTo>
                  <a:pt x="0" y="3090906"/>
                </a:lnTo>
                <a:lnTo>
                  <a:pt x="0" y="0"/>
                </a:lnTo>
                <a:close/>
              </a:path>
            </a:pathLst>
          </a:custGeom>
          <a:blipFill rotWithShape="1">
            <a:blip r:embed="rId5">
              <a:alphaModFix/>
            </a:blip>
            <a:stretch>
              <a:fillRect b="0" l="0" r="0" t="0"/>
            </a:stretch>
          </a:blipFill>
          <a:ln>
            <a:noFill/>
          </a:ln>
        </p:spPr>
      </p:sp>
      <p:sp>
        <p:nvSpPr>
          <p:cNvPr id="168" name="Google Shape;168;p3"/>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69" name="Google Shape;169;p3"/>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59"/>
            </a:stretch>
          </a:blipFill>
          <a:ln>
            <a:noFill/>
          </a:ln>
        </p:spPr>
      </p:sp>
      <p:sp>
        <p:nvSpPr>
          <p:cNvPr id="170" name="Google Shape;170;p3"/>
          <p:cNvSpPr/>
          <p:nvPr/>
        </p:nvSpPr>
        <p:spPr>
          <a:xfrm rot="200221">
            <a:off x="2645032" y="6956065"/>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71" name="Google Shape;171;p3"/>
          <p:cNvGrpSpPr/>
          <p:nvPr/>
        </p:nvGrpSpPr>
        <p:grpSpPr>
          <a:xfrm rot="80209">
            <a:off x="2807171" y="6213174"/>
            <a:ext cx="4536076" cy="3554241"/>
            <a:chOff x="0" y="-28575"/>
            <a:chExt cx="1625627" cy="1273760"/>
          </a:xfrm>
        </p:grpSpPr>
        <p:sp>
          <p:nvSpPr>
            <p:cNvPr id="172" name="Google Shape;172;p3"/>
            <p:cNvSpPr/>
            <p:nvPr/>
          </p:nvSpPr>
          <p:spPr>
            <a:xfrm>
              <a:off x="0" y="0"/>
              <a:ext cx="1625627" cy="1245185"/>
            </a:xfrm>
            <a:custGeom>
              <a:rect b="b" l="l" r="r" t="t"/>
              <a:pathLst>
                <a:path extrusionOk="0" h="1245185" w="1625627">
                  <a:moveTo>
                    <a:pt x="63150" y="0"/>
                  </a:moveTo>
                  <a:lnTo>
                    <a:pt x="1562478" y="0"/>
                  </a:lnTo>
                  <a:cubicBezTo>
                    <a:pt x="1579226" y="0"/>
                    <a:pt x="1595288" y="6653"/>
                    <a:pt x="1607131" y="18496"/>
                  </a:cubicBezTo>
                  <a:cubicBezTo>
                    <a:pt x="1618974" y="30339"/>
                    <a:pt x="1625627" y="46401"/>
                    <a:pt x="1625627" y="63150"/>
                  </a:cubicBezTo>
                  <a:lnTo>
                    <a:pt x="1625627" y="1182036"/>
                  </a:lnTo>
                  <a:cubicBezTo>
                    <a:pt x="1625627" y="1216912"/>
                    <a:pt x="1597354" y="1245185"/>
                    <a:pt x="1562478" y="1245185"/>
                  </a:cubicBezTo>
                  <a:lnTo>
                    <a:pt x="63150" y="1245185"/>
                  </a:lnTo>
                  <a:cubicBezTo>
                    <a:pt x="46401" y="1245185"/>
                    <a:pt x="30339" y="1238532"/>
                    <a:pt x="18496" y="1226689"/>
                  </a:cubicBezTo>
                  <a:cubicBezTo>
                    <a:pt x="6653" y="1214846"/>
                    <a:pt x="0" y="1198784"/>
                    <a:pt x="0" y="1182036"/>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3"/>
            <p:cNvSpPr txBox="1"/>
            <p:nvPr/>
          </p:nvSpPr>
          <p:spPr>
            <a:xfrm>
              <a:off x="0" y="-28575"/>
              <a:ext cx="1625627" cy="127376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3"/>
          <p:cNvGrpSpPr/>
          <p:nvPr/>
        </p:nvGrpSpPr>
        <p:grpSpPr>
          <a:xfrm rot="80209">
            <a:off x="2837269" y="6213525"/>
            <a:ext cx="4536076" cy="973979"/>
            <a:chOff x="0" y="-28575"/>
            <a:chExt cx="1625627" cy="349052"/>
          </a:xfrm>
        </p:grpSpPr>
        <p:sp>
          <p:nvSpPr>
            <p:cNvPr id="175" name="Google Shape;175;p3"/>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3"/>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7" name="Google Shape;177;p3"/>
          <p:cNvGrpSpPr/>
          <p:nvPr/>
        </p:nvGrpSpPr>
        <p:grpSpPr>
          <a:xfrm rot="-75747">
            <a:off x="442532" y="6192131"/>
            <a:ext cx="2191804" cy="4368607"/>
            <a:chOff x="0" y="-28575"/>
            <a:chExt cx="785493" cy="1565610"/>
          </a:xfrm>
        </p:grpSpPr>
        <p:sp>
          <p:nvSpPr>
            <p:cNvPr id="178" name="Google Shape;178;p3"/>
            <p:cNvSpPr/>
            <p:nvPr/>
          </p:nvSpPr>
          <p:spPr>
            <a:xfrm>
              <a:off x="0" y="0"/>
              <a:ext cx="785493" cy="1537035"/>
            </a:xfrm>
            <a:custGeom>
              <a:rect b="b" l="l" r="r" t="t"/>
              <a:pathLst>
                <a:path extrusionOk="0" h="1537035" w="785493">
                  <a:moveTo>
                    <a:pt x="130692" y="0"/>
                  </a:moveTo>
                  <a:lnTo>
                    <a:pt x="654801" y="0"/>
                  </a:lnTo>
                  <a:cubicBezTo>
                    <a:pt x="689463" y="0"/>
                    <a:pt x="722705" y="13769"/>
                    <a:pt x="747214" y="38279"/>
                  </a:cubicBezTo>
                  <a:cubicBezTo>
                    <a:pt x="771724" y="62788"/>
                    <a:pt x="785493" y="96030"/>
                    <a:pt x="785493" y="130692"/>
                  </a:cubicBezTo>
                  <a:lnTo>
                    <a:pt x="785493" y="1406343"/>
                  </a:lnTo>
                  <a:cubicBezTo>
                    <a:pt x="785493" y="1478523"/>
                    <a:pt x="726980" y="1537035"/>
                    <a:pt x="654801" y="1537035"/>
                  </a:cubicBezTo>
                  <a:lnTo>
                    <a:pt x="130692" y="1537035"/>
                  </a:lnTo>
                  <a:cubicBezTo>
                    <a:pt x="96030" y="1537035"/>
                    <a:pt x="62788" y="1523266"/>
                    <a:pt x="38279" y="1498757"/>
                  </a:cubicBezTo>
                  <a:cubicBezTo>
                    <a:pt x="13769" y="1474247"/>
                    <a:pt x="0" y="1441005"/>
                    <a:pt x="0" y="1406343"/>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3"/>
            <p:cNvSpPr txBox="1"/>
            <p:nvPr/>
          </p:nvSpPr>
          <p:spPr>
            <a:xfrm>
              <a:off x="0" y="-28575"/>
              <a:ext cx="785493" cy="156561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0" name="Google Shape;180;p3"/>
          <p:cNvSpPr/>
          <p:nvPr/>
        </p:nvSpPr>
        <p:spPr>
          <a:xfrm rot="-5400000">
            <a:off x="-169240" y="7681965"/>
            <a:ext cx="3467704" cy="2336365"/>
          </a:xfrm>
          <a:custGeom>
            <a:rect b="b" l="l" r="r" t="t"/>
            <a:pathLst>
              <a:path extrusionOk="0" h="2336365" w="3467704">
                <a:moveTo>
                  <a:pt x="0" y="0"/>
                </a:moveTo>
                <a:lnTo>
                  <a:pt x="3467704" y="0"/>
                </a:lnTo>
                <a:lnTo>
                  <a:pt x="3467704" y="2336366"/>
                </a:lnTo>
                <a:lnTo>
                  <a:pt x="0" y="2336366"/>
                </a:lnTo>
                <a:lnTo>
                  <a:pt x="0" y="0"/>
                </a:lnTo>
                <a:close/>
              </a:path>
            </a:pathLst>
          </a:custGeom>
          <a:blipFill rotWithShape="1">
            <a:blip r:embed="rId9">
              <a:alphaModFix/>
            </a:blip>
            <a:stretch>
              <a:fillRect b="0" l="0" r="0" t="0"/>
            </a:stretch>
          </a:blipFill>
          <a:ln>
            <a:noFill/>
          </a:ln>
        </p:spPr>
      </p:sp>
      <p:grpSp>
        <p:nvGrpSpPr>
          <p:cNvPr id="181" name="Google Shape;181;p3"/>
          <p:cNvGrpSpPr/>
          <p:nvPr/>
        </p:nvGrpSpPr>
        <p:grpSpPr>
          <a:xfrm rot="-71011">
            <a:off x="358200" y="6125953"/>
            <a:ext cx="2312199" cy="1029226"/>
            <a:chOff x="0" y="-28575"/>
            <a:chExt cx="785493" cy="447303"/>
          </a:xfrm>
        </p:grpSpPr>
        <p:sp>
          <p:nvSpPr>
            <p:cNvPr id="182" name="Google Shape;182;p3"/>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3"/>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4" name="Google Shape;184;p3"/>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185" name="Google Shape;185;p3"/>
          <p:cNvSpPr/>
          <p:nvPr/>
        </p:nvSpPr>
        <p:spPr>
          <a:xfrm rot="149747">
            <a:off x="4443337" y="4231631"/>
            <a:ext cx="481654" cy="693028"/>
          </a:xfrm>
          <a:custGeom>
            <a:rect b="b" l="l" r="r" t="t"/>
            <a:pathLst>
              <a:path extrusionOk="0" h="693028" w="481654">
                <a:moveTo>
                  <a:pt x="0" y="0"/>
                </a:moveTo>
                <a:lnTo>
                  <a:pt x="481655" y="0"/>
                </a:lnTo>
                <a:lnTo>
                  <a:pt x="481655" y="693028"/>
                </a:lnTo>
                <a:lnTo>
                  <a:pt x="0" y="693028"/>
                </a:lnTo>
                <a:lnTo>
                  <a:pt x="0" y="0"/>
                </a:lnTo>
                <a:close/>
              </a:path>
            </a:pathLst>
          </a:custGeom>
          <a:blipFill rotWithShape="1">
            <a:blip r:embed="rId11">
              <a:alphaModFix/>
            </a:blip>
            <a:stretch>
              <a:fillRect b="0" l="0" r="0" t="0"/>
            </a:stretch>
          </a:blipFill>
          <a:ln>
            <a:noFill/>
          </a:ln>
        </p:spPr>
      </p:sp>
      <p:sp>
        <p:nvSpPr>
          <p:cNvPr id="186" name="Google Shape;186;p3"/>
          <p:cNvSpPr/>
          <p:nvPr/>
        </p:nvSpPr>
        <p:spPr>
          <a:xfrm rot="-6778666">
            <a:off x="2741144" y="5797916"/>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87" name="Google Shape;187;p3"/>
          <p:cNvSpPr/>
          <p:nvPr/>
        </p:nvSpPr>
        <p:spPr>
          <a:xfrm rot="-6765606">
            <a:off x="473690" y="5813226"/>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3">
              <a:alphaModFix/>
            </a:blip>
            <a:stretch>
              <a:fillRect b="0" l="0" r="0" t="0"/>
            </a:stretch>
          </a:blipFill>
          <a:ln>
            <a:noFill/>
          </a:ln>
        </p:spPr>
      </p:sp>
      <p:sp>
        <p:nvSpPr>
          <p:cNvPr id="188" name="Google Shape;188;p3"/>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grpSp>
        <p:nvGrpSpPr>
          <p:cNvPr id="189" name="Google Shape;189;p3"/>
          <p:cNvGrpSpPr/>
          <p:nvPr/>
        </p:nvGrpSpPr>
        <p:grpSpPr>
          <a:xfrm rot="-1317">
            <a:off x="390629" y="1651493"/>
            <a:ext cx="4139812" cy="2798117"/>
            <a:chOff x="0" y="-19050"/>
            <a:chExt cx="1483615" cy="1002782"/>
          </a:xfrm>
        </p:grpSpPr>
        <p:sp>
          <p:nvSpPr>
            <p:cNvPr id="190" name="Google Shape;190;p3"/>
            <p:cNvSpPr/>
            <p:nvPr/>
          </p:nvSpPr>
          <p:spPr>
            <a:xfrm>
              <a:off x="0" y="0"/>
              <a:ext cx="1483615" cy="983732"/>
            </a:xfrm>
            <a:custGeom>
              <a:rect b="b" l="l" r="r" t="t"/>
              <a:pathLst>
                <a:path extrusionOk="0" h="983732" w="1483615">
                  <a:moveTo>
                    <a:pt x="69194" y="0"/>
                  </a:moveTo>
                  <a:lnTo>
                    <a:pt x="1414421" y="0"/>
                  </a:lnTo>
                  <a:cubicBezTo>
                    <a:pt x="1432772" y="0"/>
                    <a:pt x="1450372" y="7290"/>
                    <a:pt x="1463349" y="20267"/>
                  </a:cubicBezTo>
                  <a:cubicBezTo>
                    <a:pt x="1476325" y="33243"/>
                    <a:pt x="1483615" y="50843"/>
                    <a:pt x="1483615" y="69194"/>
                  </a:cubicBezTo>
                  <a:lnTo>
                    <a:pt x="1483615" y="914538"/>
                  </a:lnTo>
                  <a:cubicBezTo>
                    <a:pt x="1483615" y="932889"/>
                    <a:pt x="1476325" y="950489"/>
                    <a:pt x="1463349" y="963466"/>
                  </a:cubicBezTo>
                  <a:cubicBezTo>
                    <a:pt x="1450372" y="976442"/>
                    <a:pt x="1432772" y="983732"/>
                    <a:pt x="1414421" y="983732"/>
                  </a:cubicBezTo>
                  <a:lnTo>
                    <a:pt x="69194" y="983732"/>
                  </a:lnTo>
                  <a:cubicBezTo>
                    <a:pt x="50843" y="983732"/>
                    <a:pt x="33243" y="976442"/>
                    <a:pt x="20267" y="963466"/>
                  </a:cubicBezTo>
                  <a:cubicBezTo>
                    <a:pt x="7290" y="950489"/>
                    <a:pt x="0" y="932889"/>
                    <a:pt x="0" y="914538"/>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3"/>
            <p:cNvSpPr txBox="1"/>
            <p:nvPr/>
          </p:nvSpPr>
          <p:spPr>
            <a:xfrm>
              <a:off x="0" y="-19050"/>
              <a:ext cx="1483615" cy="1002782"/>
            </a:xfrm>
            <a:prstGeom prst="rect">
              <a:avLst/>
            </a:prstGeom>
            <a:noFill/>
            <a:ln>
              <a:noFill/>
            </a:ln>
          </p:spPr>
          <p:txBody>
            <a:bodyPr anchorCtr="0" anchor="ctr" bIns="50800" lIns="50800" spcFirstLastPara="1" rIns="50800" wrap="square" tIns="50800">
              <a:noAutofit/>
            </a:bodyPr>
            <a:lstStyle/>
            <a:p>
              <a:pPr indent="0" lvl="0" marL="0" rtl="0" algn="ctr">
                <a:lnSpc>
                  <a:spcPct val="108888"/>
                </a:lnSpc>
                <a:spcBef>
                  <a:spcPts val="0"/>
                </a:spcBef>
                <a:spcAft>
                  <a:spcPts val="0"/>
                </a:spcAft>
                <a:buClr>
                  <a:schemeClr val="dk1"/>
                </a:buClr>
                <a:buSzPts val="1800"/>
                <a:buFont typeface="Arial"/>
                <a:buNone/>
              </a:pPr>
              <a:r>
                <a:rPr lang="en-US" sz="1600">
                  <a:solidFill>
                    <a:schemeClr val="dk1"/>
                  </a:solidFill>
                  <a:latin typeface="Playwrite GB J"/>
                  <a:ea typeface="Playwrite GB J"/>
                  <a:cs typeface="Playwrite GB J"/>
                  <a:sym typeface="Playwrite GB J"/>
                </a:rPr>
                <a:t>Throughout this half term, Year 5 will be working within groups to develop a dance routine based around a school exam to a well known song. They will also combine jumping, rolling and travelling within Gymnastics to create sequences with a partner, focusing on synchronization and creativity. </a:t>
              </a:r>
              <a:endParaRPr i="0" sz="1800" u="none" cap="none" strike="noStrike">
                <a:solidFill>
                  <a:schemeClr val="dk1"/>
                </a:solidFill>
                <a:latin typeface="Playwrite GB J"/>
                <a:ea typeface="Playwrite GB J"/>
                <a:cs typeface="Playwrite GB J"/>
                <a:sym typeface="Playwrite GB J"/>
              </a:endParaRPr>
            </a:p>
          </p:txBody>
        </p:sp>
      </p:grpSp>
      <p:sp>
        <p:nvSpPr>
          <p:cNvPr id="192" name="Google Shape;192;p3"/>
          <p:cNvSpPr/>
          <p:nvPr/>
        </p:nvSpPr>
        <p:spPr>
          <a:xfrm>
            <a:off x="3992714" y="469805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193" name="Google Shape;193;p3"/>
          <p:cNvSpPr/>
          <p:nvPr/>
        </p:nvSpPr>
        <p:spPr>
          <a:xfrm rot="2877138">
            <a:off x="1764925" y="4784740"/>
            <a:ext cx="992690" cy="980979"/>
          </a:xfrm>
          <a:custGeom>
            <a:rect b="b" l="l" r="r" t="t"/>
            <a:pathLst>
              <a:path extrusionOk="0" h="980979" w="992690">
                <a:moveTo>
                  <a:pt x="0" y="0"/>
                </a:moveTo>
                <a:lnTo>
                  <a:pt x="992690" y="0"/>
                </a:lnTo>
                <a:lnTo>
                  <a:pt x="992690" y="980979"/>
                </a:lnTo>
                <a:lnTo>
                  <a:pt x="0" y="980979"/>
                </a:lnTo>
                <a:lnTo>
                  <a:pt x="0" y="0"/>
                </a:lnTo>
                <a:close/>
              </a:path>
            </a:pathLst>
          </a:custGeom>
          <a:blipFill rotWithShape="1">
            <a:blip r:embed="rId16">
              <a:alphaModFix/>
            </a:blip>
            <a:stretch>
              <a:fillRect b="-4251" l="0" r="-10121" t="-4251"/>
            </a:stretch>
          </a:blipFill>
          <a:ln>
            <a:noFill/>
          </a:ln>
        </p:spPr>
      </p:sp>
      <p:sp>
        <p:nvSpPr>
          <p:cNvPr id="194" name="Google Shape;194;p3"/>
          <p:cNvSpPr txBox="1"/>
          <p:nvPr/>
        </p:nvSpPr>
        <p:spPr>
          <a:xfrm rot="80260">
            <a:off x="3205403" y="6446818"/>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DESIGN AND TECHNOLOGY</a:t>
            </a:r>
            <a:endParaRPr b="0" i="0" sz="3950" u="none" cap="none" strike="noStrike">
              <a:solidFill>
                <a:srgbClr val="FFFFFF"/>
              </a:solidFill>
              <a:latin typeface="Just Another Hand"/>
              <a:ea typeface="Just Another Hand"/>
              <a:cs typeface="Just Another Hand"/>
              <a:sym typeface="Just Another Hand"/>
            </a:endParaRPr>
          </a:p>
        </p:txBody>
      </p:sp>
      <p:sp>
        <p:nvSpPr>
          <p:cNvPr id="195" name="Google Shape;195;p3"/>
          <p:cNvSpPr txBox="1"/>
          <p:nvPr/>
        </p:nvSpPr>
        <p:spPr>
          <a:xfrm rot="-69772">
            <a:off x="619966" y="637830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R.E</a:t>
            </a:r>
            <a:endParaRPr b="0" i="0" sz="3950" u="none" cap="none" strike="noStrike">
              <a:solidFill>
                <a:srgbClr val="FFFFFF"/>
              </a:solidFill>
              <a:latin typeface="Just Another Hand"/>
              <a:ea typeface="Just Another Hand"/>
              <a:cs typeface="Just Another Hand"/>
              <a:sym typeface="Just Another Hand"/>
            </a:endParaRPr>
          </a:p>
        </p:txBody>
      </p:sp>
      <p:grpSp>
        <p:nvGrpSpPr>
          <p:cNvPr id="196" name="Google Shape;196;p3"/>
          <p:cNvGrpSpPr/>
          <p:nvPr/>
        </p:nvGrpSpPr>
        <p:grpSpPr>
          <a:xfrm rot="-1355">
            <a:off x="390642" y="974744"/>
            <a:ext cx="4139880" cy="973995"/>
            <a:chOff x="0" y="-28575"/>
            <a:chExt cx="1483615" cy="349052"/>
          </a:xfrm>
        </p:grpSpPr>
        <p:sp>
          <p:nvSpPr>
            <p:cNvPr id="197" name="Google Shape;197;p3"/>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3"/>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99" name="Google Shape;199;p3"/>
          <p:cNvSpPr txBox="1"/>
          <p:nvPr/>
        </p:nvSpPr>
        <p:spPr>
          <a:xfrm rot="-1216">
            <a:off x="779099" y="1157703"/>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P.E</a:t>
            </a:r>
            <a:endParaRPr b="0" i="0" sz="3950" u="none" cap="none" strike="noStrike">
              <a:solidFill>
                <a:srgbClr val="FFFFFF"/>
              </a:solidFill>
              <a:latin typeface="Just Another Hand"/>
              <a:ea typeface="Just Another Hand"/>
              <a:cs typeface="Just Another Hand"/>
              <a:sym typeface="Just Another Hand"/>
            </a:endParaRPr>
          </a:p>
        </p:txBody>
      </p:sp>
      <p:pic>
        <p:nvPicPr>
          <p:cNvPr id="200" name="Google Shape;200;p3"/>
          <p:cNvPicPr preferRelativeResize="0"/>
          <p:nvPr/>
        </p:nvPicPr>
        <p:blipFill rotWithShape="1">
          <a:blip r:embed="rId17">
            <a:alphaModFix/>
          </a:blip>
          <a:srcRect b="0" l="0" r="0" t="0"/>
          <a:stretch/>
        </p:blipFill>
        <p:spPr>
          <a:xfrm>
            <a:off x="5073100" y="1650650"/>
            <a:ext cx="2023070" cy="2096488"/>
          </a:xfrm>
          <a:prstGeom prst="rect">
            <a:avLst/>
          </a:prstGeom>
          <a:noFill/>
          <a:ln>
            <a:noFill/>
          </a:ln>
        </p:spPr>
      </p:pic>
      <p:sp>
        <p:nvSpPr>
          <p:cNvPr id="201" name="Google Shape;201;p3"/>
          <p:cNvSpPr txBox="1"/>
          <p:nvPr/>
        </p:nvSpPr>
        <p:spPr>
          <a:xfrm rot="78029">
            <a:off x="2940233" y="7275016"/>
            <a:ext cx="4229890" cy="244323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1700">
                <a:solidFill>
                  <a:schemeClr val="dk1"/>
                </a:solidFill>
                <a:latin typeface="Playwrite GB J"/>
                <a:ea typeface="Playwrite GB J"/>
                <a:cs typeface="Playwrite GB J"/>
                <a:sym typeface="Playwrite GB J"/>
              </a:rPr>
              <a:t>During this term, year 5 will be investigating different types of movement and motion by analysing existing toys and explaining how they work. We will then look at making our own moving toy samples using different linkages and levers.</a:t>
            </a:r>
            <a:endParaRPr sz="1700">
              <a:solidFill>
                <a:schemeClr val="dk1"/>
              </a:solidFill>
              <a:latin typeface="Playwrite GB J"/>
              <a:ea typeface="Playwrite GB J"/>
              <a:cs typeface="Playwrite GB J"/>
              <a:sym typeface="Playwrite GB J"/>
            </a:endParaRPr>
          </a:p>
          <a:p>
            <a:pPr indent="0" lvl="0" marL="0" rtl="0" algn="ctr">
              <a:spcBef>
                <a:spcPts val="0"/>
              </a:spcBef>
              <a:spcAft>
                <a:spcPts val="0"/>
              </a:spcAft>
              <a:buNone/>
            </a:pPr>
            <a:r>
              <a:t/>
            </a:r>
            <a:endParaRPr sz="1700">
              <a:solidFill>
                <a:schemeClr val="dk1"/>
              </a:solidFill>
              <a:latin typeface="Playwrite GB J"/>
              <a:ea typeface="Playwrite GB J"/>
              <a:cs typeface="Playwrite GB J"/>
              <a:sym typeface="Playwrite GB J"/>
            </a:endParaRPr>
          </a:p>
          <a:p>
            <a:pPr indent="0" lvl="0" marL="0" rtl="0" algn="ctr">
              <a:spcBef>
                <a:spcPts val="0"/>
              </a:spcBef>
              <a:spcAft>
                <a:spcPts val="0"/>
              </a:spcAft>
              <a:buNone/>
            </a:pPr>
            <a:r>
              <a:t/>
            </a:r>
            <a:endParaRPr sz="1700">
              <a:solidFill>
                <a:schemeClr val="dk1"/>
              </a:solidFill>
              <a:latin typeface="Playwrite GB J"/>
              <a:ea typeface="Playwrite GB J"/>
              <a:cs typeface="Playwrite GB J"/>
              <a:sym typeface="Playwrite GB J"/>
            </a:endParaRPr>
          </a:p>
        </p:txBody>
      </p:sp>
      <p:sp>
        <p:nvSpPr>
          <p:cNvPr id="202" name="Google Shape;202;p3"/>
          <p:cNvSpPr txBox="1"/>
          <p:nvPr/>
        </p:nvSpPr>
        <p:spPr>
          <a:xfrm>
            <a:off x="502700" y="7308800"/>
            <a:ext cx="2023200" cy="3047700"/>
          </a:xfrm>
          <a:prstGeom prst="rect">
            <a:avLst/>
          </a:prstGeom>
          <a:noFill/>
          <a:ln>
            <a:noFill/>
          </a:ln>
        </p:spPr>
        <p:txBody>
          <a:bodyPr anchorCtr="0" anchor="t" bIns="91425" lIns="91425" spcFirstLastPara="1" rIns="91425" wrap="square" tIns="91425">
            <a:spAutoFit/>
          </a:bodyPr>
          <a:lstStyle/>
          <a:p>
            <a:pPr indent="0" lvl="0" marL="0" rtl="0" algn="ctr">
              <a:lnSpc>
                <a:spcPct val="116666"/>
              </a:lnSpc>
              <a:spcBef>
                <a:spcPts val="0"/>
              </a:spcBef>
              <a:spcAft>
                <a:spcPts val="0"/>
              </a:spcAft>
              <a:buNone/>
            </a:pPr>
            <a:r>
              <a:rPr lang="en-US" sz="1600">
                <a:solidFill>
                  <a:schemeClr val="dk1"/>
                </a:solidFill>
                <a:latin typeface="Playwrite GB J"/>
                <a:ea typeface="Playwrite GB J"/>
                <a:cs typeface="Playwrite GB J"/>
                <a:sym typeface="Playwrite GB J"/>
              </a:rPr>
              <a:t>During this half term, i</a:t>
            </a:r>
            <a:r>
              <a:rPr lang="en-US" sz="1600">
                <a:solidFill>
                  <a:schemeClr val="dk1"/>
                </a:solidFill>
                <a:latin typeface="Playwrite GB J"/>
                <a:ea typeface="Playwrite GB J"/>
                <a:cs typeface="Playwrite GB J"/>
                <a:sym typeface="Playwrite GB J"/>
              </a:rPr>
              <a:t>n Year 5, the children will be studying Judaism. They will be looking at the question ‘Why is the Torah so important to Jewish people?’</a:t>
            </a:r>
            <a:r>
              <a:rPr lang="en-US" sz="1800">
                <a:solidFill>
                  <a:schemeClr val="dk1"/>
                </a:solidFill>
                <a:latin typeface="Calibri"/>
                <a:ea typeface="Calibri"/>
                <a:cs typeface="Calibri"/>
                <a:sym typeface="Calibri"/>
              </a:rPr>
              <a: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4" l="-5109" r="-6364" t="-2845"/>
            </a:stretch>
          </a:blipFill>
          <a:ln>
            <a:noFill/>
          </a:ln>
        </p:spPr>
      </p:sp>
      <p:sp>
        <p:nvSpPr>
          <p:cNvPr id="208" name="Google Shape;208;p4"/>
          <p:cNvSpPr/>
          <p:nvPr/>
        </p:nvSpPr>
        <p:spPr>
          <a:xfrm rot="-8514537">
            <a:off x="2156620" y="8828106"/>
            <a:ext cx="1076614" cy="1076614"/>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209" name="Google Shape;209;p4"/>
          <p:cNvSpPr/>
          <p:nvPr/>
        </p:nvSpPr>
        <p:spPr>
          <a:xfrm rot="200221">
            <a:off x="462335" y="1721992"/>
            <a:ext cx="3849507" cy="2593606"/>
          </a:xfrm>
          <a:custGeom>
            <a:rect b="b" l="l" r="r" t="t"/>
            <a:pathLst>
              <a:path extrusionOk="0" h="2593606" w="3849507">
                <a:moveTo>
                  <a:pt x="0" y="0"/>
                </a:moveTo>
                <a:lnTo>
                  <a:pt x="3849507" y="0"/>
                </a:lnTo>
                <a:lnTo>
                  <a:pt x="3849507" y="2593606"/>
                </a:lnTo>
                <a:lnTo>
                  <a:pt x="0" y="2593606"/>
                </a:lnTo>
                <a:lnTo>
                  <a:pt x="0" y="0"/>
                </a:lnTo>
                <a:close/>
              </a:path>
            </a:pathLst>
          </a:custGeom>
          <a:blipFill rotWithShape="1">
            <a:blip r:embed="rId5">
              <a:alphaModFix/>
            </a:blip>
            <a:stretch>
              <a:fillRect b="0" l="0" r="0" t="0"/>
            </a:stretch>
          </a:blipFill>
          <a:ln>
            <a:noFill/>
          </a:ln>
        </p:spPr>
      </p:sp>
      <p:sp>
        <p:nvSpPr>
          <p:cNvPr id="210" name="Google Shape;210;p4"/>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211" name="Google Shape;211;p4"/>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59"/>
            </a:stretch>
          </a:blipFill>
          <a:ln>
            <a:noFill/>
          </a:ln>
        </p:spPr>
      </p:sp>
      <p:sp>
        <p:nvSpPr>
          <p:cNvPr id="212" name="Google Shape;212;p4"/>
          <p:cNvSpPr/>
          <p:nvPr/>
        </p:nvSpPr>
        <p:spPr>
          <a:xfrm rot="147111">
            <a:off x="2821669" y="6463242"/>
            <a:ext cx="4241446" cy="2857674"/>
          </a:xfrm>
          <a:custGeom>
            <a:rect b="b" l="l" r="r" t="t"/>
            <a:pathLst>
              <a:path extrusionOk="0" h="2857674" w="4241446">
                <a:moveTo>
                  <a:pt x="0" y="0"/>
                </a:moveTo>
                <a:lnTo>
                  <a:pt x="4241446" y="0"/>
                </a:lnTo>
                <a:lnTo>
                  <a:pt x="4241446" y="2857674"/>
                </a:lnTo>
                <a:lnTo>
                  <a:pt x="0" y="2857674"/>
                </a:lnTo>
                <a:lnTo>
                  <a:pt x="0" y="0"/>
                </a:lnTo>
                <a:close/>
              </a:path>
            </a:pathLst>
          </a:custGeom>
          <a:blipFill rotWithShape="1">
            <a:blip r:embed="rId8">
              <a:alphaModFix/>
            </a:blip>
            <a:stretch>
              <a:fillRect b="0" l="0" r="0" t="0"/>
            </a:stretch>
          </a:blipFill>
          <a:ln>
            <a:noFill/>
          </a:ln>
        </p:spPr>
      </p:sp>
      <p:grpSp>
        <p:nvGrpSpPr>
          <p:cNvPr id="213" name="Google Shape;213;p4"/>
          <p:cNvGrpSpPr/>
          <p:nvPr/>
        </p:nvGrpSpPr>
        <p:grpSpPr>
          <a:xfrm rot="79842">
            <a:off x="2825710" y="6253593"/>
            <a:ext cx="4440506" cy="3061724"/>
            <a:chOff x="0" y="-28575"/>
            <a:chExt cx="1591378" cy="924655"/>
          </a:xfrm>
        </p:grpSpPr>
        <p:sp>
          <p:nvSpPr>
            <p:cNvPr id="214" name="Google Shape;214;p4"/>
            <p:cNvSpPr/>
            <p:nvPr/>
          </p:nvSpPr>
          <p:spPr>
            <a:xfrm>
              <a:off x="0" y="0"/>
              <a:ext cx="1591378" cy="896080"/>
            </a:xfrm>
            <a:custGeom>
              <a:rect b="b" l="l" r="r" t="t"/>
              <a:pathLst>
                <a:path extrusionOk="0" h="896080" w="1591378">
                  <a:moveTo>
                    <a:pt x="64509" y="0"/>
                  </a:moveTo>
                  <a:lnTo>
                    <a:pt x="1526870" y="0"/>
                  </a:lnTo>
                  <a:cubicBezTo>
                    <a:pt x="1562497" y="0"/>
                    <a:pt x="1591378" y="28881"/>
                    <a:pt x="1591378" y="64509"/>
                  </a:cubicBezTo>
                  <a:lnTo>
                    <a:pt x="1591378" y="831571"/>
                  </a:lnTo>
                  <a:cubicBezTo>
                    <a:pt x="1591378" y="867199"/>
                    <a:pt x="1562497" y="896080"/>
                    <a:pt x="1526870" y="896080"/>
                  </a:cubicBezTo>
                  <a:lnTo>
                    <a:pt x="64509" y="896080"/>
                  </a:lnTo>
                  <a:cubicBezTo>
                    <a:pt x="28881" y="896080"/>
                    <a:pt x="0" y="867199"/>
                    <a:pt x="0" y="831571"/>
                  </a:cubicBezTo>
                  <a:lnTo>
                    <a:pt x="0" y="64509"/>
                  </a:lnTo>
                  <a:cubicBezTo>
                    <a:pt x="0" y="28881"/>
                    <a:pt x="28881" y="0"/>
                    <a:pt x="64509"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 name="Google Shape;215;p4"/>
            <p:cNvSpPr txBox="1"/>
            <p:nvPr/>
          </p:nvSpPr>
          <p:spPr>
            <a:xfrm>
              <a:off x="0" y="-28575"/>
              <a:ext cx="1591378" cy="924655"/>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rPr b="1" lang="en-US" sz="1800">
                  <a:solidFill>
                    <a:schemeClr val="dk1"/>
                  </a:solidFill>
                  <a:latin typeface="Playwrite GB S"/>
                  <a:ea typeface="Playwrite GB S"/>
                  <a:cs typeface="Playwrite GB S"/>
                  <a:sym typeface="Playwrite GB S"/>
                </a:rPr>
                <a:t>Paint.Net</a:t>
              </a:r>
              <a:endParaRPr b="1" sz="1800">
                <a:solidFill>
                  <a:schemeClr val="dk1"/>
                </a:solidFill>
                <a:latin typeface="Playwrite GB S"/>
                <a:ea typeface="Playwrite GB S"/>
                <a:cs typeface="Playwrite GB S"/>
                <a:sym typeface="Playwrite GB S"/>
              </a:endParaRPr>
            </a:p>
            <a:p>
              <a:pPr indent="0" lvl="0" marL="0" marR="0" rtl="0" algn="ctr">
                <a:lnSpc>
                  <a:spcPct val="116666"/>
                </a:lnSpc>
                <a:spcBef>
                  <a:spcPts val="0"/>
                </a:spcBef>
                <a:spcAft>
                  <a:spcPts val="0"/>
                </a:spcAft>
                <a:buClr>
                  <a:srgbClr val="000000"/>
                </a:buClr>
                <a:buSzPts val="1800"/>
                <a:buFont typeface="Arial"/>
                <a:buNone/>
              </a:pPr>
              <a:r>
                <a:rPr lang="en-US" sz="1800">
                  <a:solidFill>
                    <a:schemeClr val="dk1"/>
                  </a:solidFill>
                  <a:latin typeface="Playwrite GB S"/>
                  <a:ea typeface="Playwrite GB S"/>
                  <a:cs typeface="Playwrite GB S"/>
                  <a:sym typeface="Playwrite GB S"/>
                </a:rPr>
                <a:t>Learners will develop their understanding of how digital images can be changed and edited, and how they can then be </a:t>
              </a:r>
              <a:r>
                <a:rPr lang="en-US" sz="1800">
                  <a:solidFill>
                    <a:schemeClr val="dk1"/>
                  </a:solidFill>
                  <a:latin typeface="Playwrite GB S"/>
                  <a:ea typeface="Playwrite GB S"/>
                  <a:cs typeface="Playwrite GB S"/>
                  <a:sym typeface="Playwrite GB S"/>
                </a:rPr>
                <a:t>saved</a:t>
              </a:r>
              <a:r>
                <a:rPr lang="en-US" sz="1800">
                  <a:solidFill>
                    <a:schemeClr val="dk1"/>
                  </a:solidFill>
                  <a:latin typeface="Playwrite GB S"/>
                  <a:ea typeface="Playwrite GB S"/>
                  <a:cs typeface="Playwrite GB S"/>
                  <a:sym typeface="Playwrite GB S"/>
                </a:rPr>
                <a:t> and reused. Pupils will learn about the benefits and dangers of being able to digitally edit images.</a:t>
              </a:r>
              <a:endParaRPr sz="1800">
                <a:solidFill>
                  <a:schemeClr val="dk1"/>
                </a:solidFill>
                <a:latin typeface="Playwrite GB S"/>
                <a:ea typeface="Playwrite GB S"/>
                <a:cs typeface="Playwrite GB S"/>
                <a:sym typeface="Playwrite GB S"/>
              </a:endParaRPr>
            </a:p>
          </p:txBody>
        </p:sp>
      </p:grpSp>
      <p:grpSp>
        <p:nvGrpSpPr>
          <p:cNvPr id="216" name="Google Shape;216;p4"/>
          <p:cNvGrpSpPr/>
          <p:nvPr/>
        </p:nvGrpSpPr>
        <p:grpSpPr>
          <a:xfrm rot="80209">
            <a:off x="2773229" y="5444634"/>
            <a:ext cx="4536076" cy="973979"/>
            <a:chOff x="0" y="-28575"/>
            <a:chExt cx="1625627" cy="349052"/>
          </a:xfrm>
        </p:grpSpPr>
        <p:sp>
          <p:nvSpPr>
            <p:cNvPr id="217" name="Google Shape;217;p4"/>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4"/>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19" name="Google Shape;219;p4"/>
          <p:cNvSpPr/>
          <p:nvPr/>
        </p:nvSpPr>
        <p:spPr>
          <a:xfrm rot="5400000">
            <a:off x="61441" y="6795353"/>
            <a:ext cx="2966355" cy="1998582"/>
          </a:xfrm>
          <a:custGeom>
            <a:rect b="b" l="l" r="r" t="t"/>
            <a:pathLst>
              <a:path extrusionOk="0" h="1998582" w="2966355">
                <a:moveTo>
                  <a:pt x="0" y="0"/>
                </a:moveTo>
                <a:lnTo>
                  <a:pt x="2966355" y="0"/>
                </a:lnTo>
                <a:lnTo>
                  <a:pt x="2966355" y="1998582"/>
                </a:lnTo>
                <a:lnTo>
                  <a:pt x="0" y="1998582"/>
                </a:lnTo>
                <a:lnTo>
                  <a:pt x="0" y="0"/>
                </a:lnTo>
                <a:close/>
              </a:path>
            </a:pathLst>
          </a:custGeom>
          <a:blipFill rotWithShape="1">
            <a:blip r:embed="rId9">
              <a:alphaModFix/>
            </a:blip>
            <a:stretch>
              <a:fillRect b="0" l="0" r="0" t="0"/>
            </a:stretch>
          </a:blipFill>
          <a:ln>
            <a:noFill/>
          </a:ln>
        </p:spPr>
      </p:sp>
      <p:grpSp>
        <p:nvGrpSpPr>
          <p:cNvPr id="220" name="Google Shape;220;p4"/>
          <p:cNvGrpSpPr/>
          <p:nvPr/>
        </p:nvGrpSpPr>
        <p:grpSpPr>
          <a:xfrm rot="-75747">
            <a:off x="387923" y="6344474"/>
            <a:ext cx="2191804" cy="2909555"/>
            <a:chOff x="0" y="-19050"/>
            <a:chExt cx="785493" cy="1042719"/>
          </a:xfrm>
        </p:grpSpPr>
        <p:sp>
          <p:nvSpPr>
            <p:cNvPr id="221" name="Google Shape;221;p4"/>
            <p:cNvSpPr/>
            <p:nvPr/>
          </p:nvSpPr>
          <p:spPr>
            <a:xfrm>
              <a:off x="0" y="0"/>
              <a:ext cx="785493" cy="1023669"/>
            </a:xfrm>
            <a:custGeom>
              <a:rect b="b" l="l" r="r" t="t"/>
              <a:pathLst>
                <a:path extrusionOk="0" h="1023669" w="785493">
                  <a:moveTo>
                    <a:pt x="130692" y="0"/>
                  </a:moveTo>
                  <a:lnTo>
                    <a:pt x="654801" y="0"/>
                  </a:lnTo>
                  <a:cubicBezTo>
                    <a:pt x="689463" y="0"/>
                    <a:pt x="722705" y="13769"/>
                    <a:pt x="747214" y="38279"/>
                  </a:cubicBezTo>
                  <a:cubicBezTo>
                    <a:pt x="771724" y="62788"/>
                    <a:pt x="785493" y="96030"/>
                    <a:pt x="785493" y="130692"/>
                  </a:cubicBezTo>
                  <a:lnTo>
                    <a:pt x="785493" y="892977"/>
                  </a:lnTo>
                  <a:cubicBezTo>
                    <a:pt x="785493" y="965156"/>
                    <a:pt x="726980" y="1023669"/>
                    <a:pt x="654801" y="1023669"/>
                  </a:cubicBezTo>
                  <a:lnTo>
                    <a:pt x="130692" y="1023669"/>
                  </a:lnTo>
                  <a:cubicBezTo>
                    <a:pt x="58513" y="1023669"/>
                    <a:pt x="0" y="965156"/>
                    <a:pt x="0" y="892977"/>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4"/>
            <p:cNvSpPr txBox="1"/>
            <p:nvPr/>
          </p:nvSpPr>
          <p:spPr>
            <a:xfrm>
              <a:off x="0" y="-19050"/>
              <a:ext cx="785493" cy="1042719"/>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23" name="Google Shape;223;p4"/>
          <p:cNvGrpSpPr/>
          <p:nvPr/>
        </p:nvGrpSpPr>
        <p:grpSpPr>
          <a:xfrm rot="-74789">
            <a:off x="348211" y="5664620"/>
            <a:ext cx="2191808" cy="1232236"/>
            <a:chOff x="0" y="-28575"/>
            <a:chExt cx="785493" cy="295417"/>
          </a:xfrm>
        </p:grpSpPr>
        <p:sp>
          <p:nvSpPr>
            <p:cNvPr id="224" name="Google Shape;224;p4"/>
            <p:cNvSpPr/>
            <p:nvPr/>
          </p:nvSpPr>
          <p:spPr>
            <a:xfrm>
              <a:off x="0" y="0"/>
              <a:ext cx="785493" cy="266842"/>
            </a:xfrm>
            <a:custGeom>
              <a:rect b="b" l="l" r="r" t="t"/>
              <a:pathLst>
                <a:path extrusionOk="0" h="266842" w="785493">
                  <a:moveTo>
                    <a:pt x="130692" y="0"/>
                  </a:moveTo>
                  <a:lnTo>
                    <a:pt x="654801" y="0"/>
                  </a:lnTo>
                  <a:cubicBezTo>
                    <a:pt x="689463" y="0"/>
                    <a:pt x="722705" y="13769"/>
                    <a:pt x="747214" y="38279"/>
                  </a:cubicBezTo>
                  <a:cubicBezTo>
                    <a:pt x="771724" y="62788"/>
                    <a:pt x="785493" y="96030"/>
                    <a:pt x="785493" y="130692"/>
                  </a:cubicBezTo>
                  <a:lnTo>
                    <a:pt x="785493" y="136150"/>
                  </a:lnTo>
                  <a:cubicBezTo>
                    <a:pt x="785493" y="208329"/>
                    <a:pt x="726980" y="266842"/>
                    <a:pt x="654801" y="266842"/>
                  </a:cubicBezTo>
                  <a:lnTo>
                    <a:pt x="130692" y="266842"/>
                  </a:lnTo>
                  <a:cubicBezTo>
                    <a:pt x="58513" y="266842"/>
                    <a:pt x="0" y="208329"/>
                    <a:pt x="0" y="136150"/>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4"/>
            <p:cNvSpPr txBox="1"/>
            <p:nvPr/>
          </p:nvSpPr>
          <p:spPr>
            <a:xfrm>
              <a:off x="0" y="-28575"/>
              <a:ext cx="785493" cy="295417"/>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26" name="Google Shape;226;p4"/>
          <p:cNvSpPr/>
          <p:nvPr/>
        </p:nvSpPr>
        <p:spPr>
          <a:xfrm rot="197947">
            <a:off x="7001573" y="2976959"/>
            <a:ext cx="536659" cy="772171"/>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227" name="Google Shape;227;p4"/>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1">
              <a:alphaModFix/>
            </a:blip>
            <a:stretch>
              <a:fillRect b="0" l="0" r="0" t="0"/>
            </a:stretch>
          </a:blipFill>
          <a:ln>
            <a:noFill/>
          </a:ln>
        </p:spPr>
      </p:sp>
      <p:sp>
        <p:nvSpPr>
          <p:cNvPr id="228" name="Google Shape;228;p4"/>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2">
              <a:alphaModFix/>
            </a:blip>
            <a:stretch>
              <a:fillRect b="0" l="0" r="0" t="0"/>
            </a:stretch>
          </a:blipFill>
          <a:ln>
            <a:noFill/>
          </a:ln>
        </p:spPr>
      </p:sp>
      <p:sp>
        <p:nvSpPr>
          <p:cNvPr id="229" name="Google Shape;229;p4"/>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3">
              <a:alphaModFix/>
            </a:blip>
            <a:stretch>
              <a:fillRect b="0" l="0" r="0" t="0"/>
            </a:stretch>
          </a:blipFill>
          <a:ln>
            <a:noFill/>
          </a:ln>
        </p:spPr>
      </p:sp>
      <p:sp>
        <p:nvSpPr>
          <p:cNvPr id="230" name="Google Shape;230;p4"/>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sp>
        <p:nvSpPr>
          <p:cNvPr id="231" name="Google Shape;231;p4"/>
          <p:cNvSpPr txBox="1"/>
          <p:nvPr/>
        </p:nvSpPr>
        <p:spPr>
          <a:xfrm rot="-1216">
            <a:off x="710288" y="128833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ART</a:t>
            </a:r>
            <a:endParaRPr b="0" i="0" sz="3950" u="none" cap="none" strike="noStrike">
              <a:solidFill>
                <a:srgbClr val="FFFFFF"/>
              </a:solidFill>
              <a:latin typeface="Just Another Hand"/>
              <a:ea typeface="Just Another Hand"/>
              <a:cs typeface="Just Another Hand"/>
              <a:sym typeface="Just Another Hand"/>
            </a:endParaRPr>
          </a:p>
        </p:txBody>
      </p:sp>
      <p:grpSp>
        <p:nvGrpSpPr>
          <p:cNvPr id="232" name="Google Shape;232;p4"/>
          <p:cNvGrpSpPr/>
          <p:nvPr/>
        </p:nvGrpSpPr>
        <p:grpSpPr>
          <a:xfrm rot="-1317">
            <a:off x="286414" y="1521148"/>
            <a:ext cx="4139812" cy="2688101"/>
            <a:chOff x="0" y="-19050"/>
            <a:chExt cx="1483615" cy="963355"/>
          </a:xfrm>
        </p:grpSpPr>
        <p:sp>
          <p:nvSpPr>
            <p:cNvPr id="233" name="Google Shape;233;p4"/>
            <p:cNvSpPr/>
            <p:nvPr/>
          </p:nvSpPr>
          <p:spPr>
            <a:xfrm>
              <a:off x="0" y="0"/>
              <a:ext cx="1483615" cy="944305"/>
            </a:xfrm>
            <a:custGeom>
              <a:rect b="b" l="l" r="r" t="t"/>
              <a:pathLst>
                <a:path extrusionOk="0" h="944305" w="1483615">
                  <a:moveTo>
                    <a:pt x="69194" y="0"/>
                  </a:moveTo>
                  <a:lnTo>
                    <a:pt x="1414421" y="0"/>
                  </a:lnTo>
                  <a:cubicBezTo>
                    <a:pt x="1432772" y="0"/>
                    <a:pt x="1450372" y="7290"/>
                    <a:pt x="1463349" y="20267"/>
                  </a:cubicBezTo>
                  <a:cubicBezTo>
                    <a:pt x="1476325" y="33243"/>
                    <a:pt x="1483615" y="50843"/>
                    <a:pt x="1483615" y="69194"/>
                  </a:cubicBezTo>
                  <a:lnTo>
                    <a:pt x="1483615" y="875111"/>
                  </a:lnTo>
                  <a:cubicBezTo>
                    <a:pt x="1483615" y="893462"/>
                    <a:pt x="1476325" y="911062"/>
                    <a:pt x="1463349" y="924038"/>
                  </a:cubicBezTo>
                  <a:cubicBezTo>
                    <a:pt x="1450372" y="937015"/>
                    <a:pt x="1432772" y="944305"/>
                    <a:pt x="1414421" y="944305"/>
                  </a:cubicBezTo>
                  <a:lnTo>
                    <a:pt x="69194" y="944305"/>
                  </a:lnTo>
                  <a:cubicBezTo>
                    <a:pt x="50843" y="944305"/>
                    <a:pt x="33243" y="937015"/>
                    <a:pt x="20267" y="924038"/>
                  </a:cubicBezTo>
                  <a:cubicBezTo>
                    <a:pt x="7290" y="911062"/>
                    <a:pt x="0" y="893462"/>
                    <a:pt x="0" y="875111"/>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 name="Google Shape;234;p4"/>
            <p:cNvSpPr txBox="1"/>
            <p:nvPr/>
          </p:nvSpPr>
          <p:spPr>
            <a:xfrm>
              <a:off x="0" y="-19050"/>
              <a:ext cx="1483615" cy="963355"/>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35" name="Google Shape;235;p4"/>
          <p:cNvGrpSpPr/>
          <p:nvPr/>
        </p:nvGrpSpPr>
        <p:grpSpPr>
          <a:xfrm rot="-1339">
            <a:off x="286092" y="918278"/>
            <a:ext cx="4190174" cy="973995"/>
            <a:chOff x="0" y="-28575"/>
            <a:chExt cx="1483615" cy="349052"/>
          </a:xfrm>
        </p:grpSpPr>
        <p:sp>
          <p:nvSpPr>
            <p:cNvPr id="236" name="Google Shape;236;p4"/>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4"/>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38" name="Google Shape;238;p4"/>
          <p:cNvSpPr/>
          <p:nvPr/>
        </p:nvSpPr>
        <p:spPr>
          <a:xfrm rot="10313950">
            <a:off x="103256" y="426718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239" name="Google Shape;239;p4"/>
          <p:cNvSpPr txBox="1"/>
          <p:nvPr/>
        </p:nvSpPr>
        <p:spPr>
          <a:xfrm rot="80260">
            <a:off x="3171455" y="5650099"/>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COMPUTING</a:t>
            </a:r>
            <a:endParaRPr b="0" i="0" sz="3950" u="none" cap="none" strike="noStrike">
              <a:solidFill>
                <a:srgbClr val="FFFFFF"/>
              </a:solidFill>
              <a:latin typeface="Just Another Hand"/>
              <a:ea typeface="Just Another Hand"/>
              <a:cs typeface="Just Another Hand"/>
              <a:sym typeface="Just Another Hand"/>
            </a:endParaRPr>
          </a:p>
        </p:txBody>
      </p:sp>
      <p:sp>
        <p:nvSpPr>
          <p:cNvPr id="240" name="Google Shape;240;p4"/>
          <p:cNvSpPr txBox="1"/>
          <p:nvPr/>
        </p:nvSpPr>
        <p:spPr>
          <a:xfrm rot="-69772">
            <a:off x="549788" y="5976765"/>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PSHE &amp; RSE</a:t>
            </a:r>
            <a:endParaRPr b="0" i="0" sz="3950" u="none" cap="none" strike="noStrike">
              <a:solidFill>
                <a:srgbClr val="FFFFFF"/>
              </a:solidFill>
              <a:latin typeface="Just Another Hand"/>
              <a:ea typeface="Just Another Hand"/>
              <a:cs typeface="Just Another Hand"/>
              <a:sym typeface="Just Another Hand"/>
            </a:endParaRPr>
          </a:p>
        </p:txBody>
      </p:sp>
      <p:sp>
        <p:nvSpPr>
          <p:cNvPr id="241" name="Google Shape;241;p4"/>
          <p:cNvSpPr txBox="1"/>
          <p:nvPr/>
        </p:nvSpPr>
        <p:spPr>
          <a:xfrm>
            <a:off x="537202" y="1157712"/>
            <a:ext cx="37395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ART</a:t>
            </a:r>
            <a:endParaRPr b="0" i="0" sz="3950" u="none" cap="none" strike="noStrike">
              <a:solidFill>
                <a:srgbClr val="FFFFFF"/>
              </a:solidFill>
              <a:latin typeface="Just Another Hand"/>
              <a:ea typeface="Just Another Hand"/>
              <a:cs typeface="Just Another Hand"/>
              <a:sym typeface="Just Another Hand"/>
            </a:endParaRPr>
          </a:p>
        </p:txBody>
      </p:sp>
      <p:pic>
        <p:nvPicPr>
          <p:cNvPr id="242" name="Google Shape;242;p4"/>
          <p:cNvPicPr preferRelativeResize="0"/>
          <p:nvPr/>
        </p:nvPicPr>
        <p:blipFill>
          <a:blip r:embed="rId16">
            <a:alphaModFix/>
          </a:blip>
          <a:stretch>
            <a:fillRect/>
          </a:stretch>
        </p:blipFill>
        <p:spPr>
          <a:xfrm>
            <a:off x="4782300" y="1628884"/>
            <a:ext cx="2135347" cy="2957175"/>
          </a:xfrm>
          <a:prstGeom prst="rect">
            <a:avLst/>
          </a:prstGeom>
          <a:noFill/>
          <a:ln>
            <a:noFill/>
          </a:ln>
        </p:spPr>
      </p:pic>
      <p:sp>
        <p:nvSpPr>
          <p:cNvPr id="243" name="Google Shape;243;p4"/>
          <p:cNvSpPr txBox="1"/>
          <p:nvPr/>
        </p:nvSpPr>
        <p:spPr>
          <a:xfrm>
            <a:off x="486625" y="1889313"/>
            <a:ext cx="3739500" cy="23859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200"/>
              </a:spcBef>
              <a:spcAft>
                <a:spcPts val="1200"/>
              </a:spcAft>
              <a:buNone/>
            </a:pPr>
            <a:r>
              <a:rPr lang="en-US" sz="1300">
                <a:latin typeface="Playwrite GB S"/>
                <a:ea typeface="Playwrite GB S"/>
                <a:cs typeface="Playwrite GB S"/>
                <a:sym typeface="Playwrite GB S"/>
              </a:rPr>
              <a:t>We will be focusing on our drawing skills this term, exploring the topic ‘Natural Forms’. We will be taking inspiration from the natural world to artworks using our observational skills, learning to really look at the things that surround us as we head into Spring. For one of our artworks we will be looking at an artist that uses macro photography to learn about symmetry and the details of some of the smallest creatures.</a:t>
            </a:r>
            <a:endParaRPr sz="1300">
              <a:latin typeface="Playwrite GB S"/>
              <a:ea typeface="Playwrite GB S"/>
              <a:cs typeface="Playwrite GB S"/>
              <a:sym typeface="Playwrite GB S"/>
            </a:endParaRPr>
          </a:p>
        </p:txBody>
      </p:sp>
      <p:sp>
        <p:nvSpPr>
          <p:cNvPr id="244" name="Google Shape;244;p4"/>
          <p:cNvSpPr txBox="1"/>
          <p:nvPr/>
        </p:nvSpPr>
        <p:spPr>
          <a:xfrm>
            <a:off x="486625" y="6894675"/>
            <a:ext cx="2066400" cy="233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Playwrite GB S"/>
                <a:ea typeface="Playwrite GB S"/>
                <a:cs typeface="Playwrite GB S"/>
                <a:sym typeface="Playwrite GB S"/>
              </a:rPr>
              <a:t>This term, the children will talk about their dreams and goals and look at a range of jobs and salaries.  They will also look at how dreams and goals may vary depending on a person’s culture.</a:t>
            </a:r>
            <a:endParaRPr>
              <a:latin typeface="Playwrite GB S"/>
              <a:ea typeface="Playwrite GB S"/>
              <a:cs typeface="Playwrite GB S"/>
              <a:sym typeface="Playwrite GB 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4" l="-5109" r="-6364" t="-2845"/>
            </a:stretch>
          </a:blipFill>
          <a:ln>
            <a:noFill/>
          </a:ln>
        </p:spPr>
      </p:sp>
      <p:sp>
        <p:nvSpPr>
          <p:cNvPr id="250" name="Google Shape;250;p5"/>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4">
              <a:alphaModFix/>
            </a:blip>
            <a:stretch>
              <a:fillRect b="0" l="0" r="0" t="0"/>
            </a:stretch>
          </a:blipFill>
          <a:ln>
            <a:noFill/>
          </a:ln>
        </p:spPr>
      </p:sp>
      <p:sp>
        <p:nvSpPr>
          <p:cNvPr id="251" name="Google Shape;251;p5"/>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5">
              <a:alphaModFix/>
            </a:blip>
            <a:stretch>
              <a:fillRect b="0" l="0" r="0" t="-101259"/>
            </a:stretch>
          </a:blipFill>
          <a:ln>
            <a:noFill/>
          </a:ln>
        </p:spPr>
      </p:sp>
      <p:sp>
        <p:nvSpPr>
          <p:cNvPr id="252" name="Google Shape;252;p5"/>
          <p:cNvSpPr/>
          <p:nvPr/>
        </p:nvSpPr>
        <p:spPr>
          <a:xfrm rot="-5485926">
            <a:off x="-868222" y="6560258"/>
            <a:ext cx="4394435" cy="2302026"/>
          </a:xfrm>
          <a:custGeom>
            <a:rect b="b" l="l" r="r" t="t"/>
            <a:pathLst>
              <a:path extrusionOk="0" h="2959826" w="4393062">
                <a:moveTo>
                  <a:pt x="0" y="0"/>
                </a:moveTo>
                <a:lnTo>
                  <a:pt x="4393062" y="0"/>
                </a:lnTo>
                <a:lnTo>
                  <a:pt x="4393062" y="2959826"/>
                </a:lnTo>
                <a:lnTo>
                  <a:pt x="0" y="2959826"/>
                </a:lnTo>
                <a:lnTo>
                  <a:pt x="0" y="0"/>
                </a:lnTo>
                <a:close/>
              </a:path>
            </a:pathLst>
          </a:custGeom>
          <a:blipFill rotWithShape="1">
            <a:blip r:embed="rId6">
              <a:alphaModFix/>
            </a:blip>
            <a:stretch>
              <a:fillRect b="0" l="0" r="0" t="0"/>
            </a:stretch>
          </a:blipFill>
          <a:ln>
            <a:noFill/>
          </a:ln>
        </p:spPr>
      </p:sp>
      <p:grpSp>
        <p:nvGrpSpPr>
          <p:cNvPr id="253" name="Google Shape;253;p5"/>
          <p:cNvGrpSpPr/>
          <p:nvPr/>
        </p:nvGrpSpPr>
        <p:grpSpPr>
          <a:xfrm rot="-75747">
            <a:off x="260013" y="5184585"/>
            <a:ext cx="2191804" cy="4746175"/>
            <a:chOff x="0" y="-19050"/>
            <a:chExt cx="785493" cy="1700922"/>
          </a:xfrm>
        </p:grpSpPr>
        <p:sp>
          <p:nvSpPr>
            <p:cNvPr id="254" name="Google Shape;254;p5"/>
            <p:cNvSpPr/>
            <p:nvPr/>
          </p:nvSpPr>
          <p:spPr>
            <a:xfrm>
              <a:off x="0" y="0"/>
              <a:ext cx="785493" cy="1681872"/>
            </a:xfrm>
            <a:custGeom>
              <a:rect b="b" l="l" r="r" t="t"/>
              <a:pathLst>
                <a:path extrusionOk="0" h="1681872" w="785493">
                  <a:moveTo>
                    <a:pt x="130692" y="0"/>
                  </a:moveTo>
                  <a:lnTo>
                    <a:pt x="654801" y="0"/>
                  </a:lnTo>
                  <a:cubicBezTo>
                    <a:pt x="689463" y="0"/>
                    <a:pt x="722705" y="13769"/>
                    <a:pt x="747214" y="38279"/>
                  </a:cubicBezTo>
                  <a:cubicBezTo>
                    <a:pt x="771724" y="62788"/>
                    <a:pt x="785493" y="96030"/>
                    <a:pt x="785493" y="130692"/>
                  </a:cubicBezTo>
                  <a:lnTo>
                    <a:pt x="785493" y="1551180"/>
                  </a:lnTo>
                  <a:cubicBezTo>
                    <a:pt x="785493" y="1585842"/>
                    <a:pt x="771724" y="1619084"/>
                    <a:pt x="747214" y="1643593"/>
                  </a:cubicBezTo>
                  <a:cubicBezTo>
                    <a:pt x="722705" y="1668103"/>
                    <a:pt x="689463" y="1681872"/>
                    <a:pt x="654801" y="1681872"/>
                  </a:cubicBezTo>
                  <a:lnTo>
                    <a:pt x="130692" y="1681872"/>
                  </a:lnTo>
                  <a:cubicBezTo>
                    <a:pt x="58513" y="1681872"/>
                    <a:pt x="0" y="1623359"/>
                    <a:pt x="0" y="1551180"/>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5"/>
            <p:cNvSpPr txBox="1"/>
            <p:nvPr/>
          </p:nvSpPr>
          <p:spPr>
            <a:xfrm>
              <a:off x="0" y="-19050"/>
              <a:ext cx="785493" cy="170092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56" name="Google Shape;256;p5"/>
          <p:cNvGrpSpPr/>
          <p:nvPr/>
        </p:nvGrpSpPr>
        <p:grpSpPr>
          <a:xfrm rot="-75747">
            <a:off x="203261" y="4493959"/>
            <a:ext cx="2191804" cy="1086015"/>
            <a:chOff x="0" y="-47625"/>
            <a:chExt cx="785493" cy="389204"/>
          </a:xfrm>
        </p:grpSpPr>
        <p:sp>
          <p:nvSpPr>
            <p:cNvPr id="257" name="Google Shape;257;p5"/>
            <p:cNvSpPr/>
            <p:nvPr/>
          </p:nvSpPr>
          <p:spPr>
            <a:xfrm>
              <a:off x="0" y="0"/>
              <a:ext cx="785493" cy="341579"/>
            </a:xfrm>
            <a:custGeom>
              <a:rect b="b" l="l" r="r" t="t"/>
              <a:pathLst>
                <a:path extrusionOk="0" h="341579" w="785493">
                  <a:moveTo>
                    <a:pt x="130692" y="0"/>
                  </a:moveTo>
                  <a:lnTo>
                    <a:pt x="654801" y="0"/>
                  </a:lnTo>
                  <a:cubicBezTo>
                    <a:pt x="689463" y="0"/>
                    <a:pt x="722705" y="13769"/>
                    <a:pt x="747214" y="38279"/>
                  </a:cubicBezTo>
                  <a:cubicBezTo>
                    <a:pt x="771724" y="62788"/>
                    <a:pt x="785493" y="96030"/>
                    <a:pt x="785493" y="130692"/>
                  </a:cubicBezTo>
                  <a:lnTo>
                    <a:pt x="785493" y="210887"/>
                  </a:lnTo>
                  <a:cubicBezTo>
                    <a:pt x="785493" y="283066"/>
                    <a:pt x="726980" y="341579"/>
                    <a:pt x="654801" y="341579"/>
                  </a:cubicBezTo>
                  <a:lnTo>
                    <a:pt x="130692" y="341579"/>
                  </a:lnTo>
                  <a:cubicBezTo>
                    <a:pt x="96030" y="341579"/>
                    <a:pt x="62788" y="327809"/>
                    <a:pt x="38279" y="303300"/>
                  </a:cubicBezTo>
                  <a:cubicBezTo>
                    <a:pt x="13769" y="278790"/>
                    <a:pt x="0" y="245548"/>
                    <a:pt x="0" y="210887"/>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5"/>
            <p:cNvSpPr txBox="1"/>
            <p:nvPr/>
          </p:nvSpPr>
          <p:spPr>
            <a:xfrm>
              <a:off x="0" y="-47625"/>
              <a:ext cx="785493" cy="389204"/>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HOMEWORK</a:t>
              </a:r>
              <a:endParaRPr b="0" i="0" sz="3950" u="none" cap="none" strike="noStrike">
                <a:solidFill>
                  <a:srgbClr val="FFFFFF"/>
                </a:solidFill>
                <a:latin typeface="Just Another Hand"/>
                <a:ea typeface="Just Another Hand"/>
                <a:cs typeface="Just Another Hand"/>
                <a:sym typeface="Just Another Hand"/>
              </a:endParaRPr>
            </a:p>
          </p:txBody>
        </p:sp>
      </p:grpSp>
      <p:sp>
        <p:nvSpPr>
          <p:cNvPr id="259" name="Google Shape;259;p5"/>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4">
              <a:alphaModFix/>
            </a:blip>
            <a:stretch>
              <a:fillRect b="0" l="0" r="0" t="0"/>
            </a:stretch>
          </a:blipFill>
          <a:ln>
            <a:noFill/>
          </a:ln>
        </p:spPr>
      </p:sp>
      <p:sp>
        <p:nvSpPr>
          <p:cNvPr id="260" name="Google Shape;260;p5"/>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4">
              <a:alphaModFix/>
            </a:blip>
            <a:stretch>
              <a:fillRect b="0" l="0" r="0" t="0"/>
            </a:stretch>
          </a:blipFill>
          <a:ln>
            <a:noFill/>
          </a:ln>
        </p:spPr>
      </p:sp>
      <p:sp>
        <p:nvSpPr>
          <p:cNvPr id="261" name="Google Shape;261;p5"/>
          <p:cNvSpPr/>
          <p:nvPr/>
        </p:nvSpPr>
        <p:spPr>
          <a:xfrm rot="10713372">
            <a:off x="146224" y="1321983"/>
            <a:ext cx="4589095" cy="3091903"/>
          </a:xfrm>
          <a:custGeom>
            <a:rect b="b" l="l" r="r" t="t"/>
            <a:pathLst>
              <a:path extrusionOk="0" h="3091903" w="4589095">
                <a:moveTo>
                  <a:pt x="0" y="0"/>
                </a:moveTo>
                <a:lnTo>
                  <a:pt x="4589095" y="0"/>
                </a:lnTo>
                <a:lnTo>
                  <a:pt x="4589095" y="3091902"/>
                </a:lnTo>
                <a:lnTo>
                  <a:pt x="0" y="3091902"/>
                </a:lnTo>
                <a:lnTo>
                  <a:pt x="0" y="0"/>
                </a:lnTo>
                <a:close/>
              </a:path>
            </a:pathLst>
          </a:custGeom>
          <a:blipFill rotWithShape="1">
            <a:blip r:embed="rId7">
              <a:alphaModFix/>
            </a:blip>
            <a:stretch>
              <a:fillRect b="0" l="0" r="0" t="0"/>
            </a:stretch>
          </a:blipFill>
          <a:ln>
            <a:noFill/>
          </a:ln>
        </p:spPr>
      </p:sp>
      <p:grpSp>
        <p:nvGrpSpPr>
          <p:cNvPr id="262" name="Google Shape;262;p5"/>
          <p:cNvGrpSpPr/>
          <p:nvPr/>
        </p:nvGrpSpPr>
        <p:grpSpPr>
          <a:xfrm rot="-1317">
            <a:off x="335960" y="1162065"/>
            <a:ext cx="4139820" cy="3168974"/>
            <a:chOff x="-3" y="0"/>
            <a:chExt cx="1483618" cy="1135688"/>
          </a:xfrm>
        </p:grpSpPr>
        <p:sp>
          <p:nvSpPr>
            <p:cNvPr id="263" name="Google Shape;263;p5"/>
            <p:cNvSpPr/>
            <p:nvPr/>
          </p:nvSpPr>
          <p:spPr>
            <a:xfrm>
              <a:off x="0" y="0"/>
              <a:ext cx="1483615" cy="1135590"/>
            </a:xfrm>
            <a:custGeom>
              <a:rect b="b" l="l" r="r" t="t"/>
              <a:pathLst>
                <a:path extrusionOk="0" h="1135590" w="1483615">
                  <a:moveTo>
                    <a:pt x="69194" y="0"/>
                  </a:moveTo>
                  <a:lnTo>
                    <a:pt x="1414421" y="0"/>
                  </a:lnTo>
                  <a:cubicBezTo>
                    <a:pt x="1432772" y="0"/>
                    <a:pt x="1450372" y="7290"/>
                    <a:pt x="1463349" y="20267"/>
                  </a:cubicBezTo>
                  <a:cubicBezTo>
                    <a:pt x="1476325" y="33243"/>
                    <a:pt x="1483615" y="50843"/>
                    <a:pt x="1483615" y="69194"/>
                  </a:cubicBezTo>
                  <a:lnTo>
                    <a:pt x="1483615" y="1066396"/>
                  </a:lnTo>
                  <a:cubicBezTo>
                    <a:pt x="1483615" y="1084748"/>
                    <a:pt x="1476325" y="1102348"/>
                    <a:pt x="1463349" y="1115324"/>
                  </a:cubicBezTo>
                  <a:cubicBezTo>
                    <a:pt x="1450372" y="1128300"/>
                    <a:pt x="1432772" y="1135590"/>
                    <a:pt x="1414421" y="1135590"/>
                  </a:cubicBezTo>
                  <a:lnTo>
                    <a:pt x="69194" y="1135590"/>
                  </a:lnTo>
                  <a:cubicBezTo>
                    <a:pt x="50843" y="1135590"/>
                    <a:pt x="33243" y="1128300"/>
                    <a:pt x="20267" y="1115324"/>
                  </a:cubicBezTo>
                  <a:cubicBezTo>
                    <a:pt x="7290" y="1102348"/>
                    <a:pt x="0" y="1084748"/>
                    <a:pt x="0" y="1066396"/>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5"/>
            <p:cNvSpPr txBox="1"/>
            <p:nvPr/>
          </p:nvSpPr>
          <p:spPr>
            <a:xfrm>
              <a:off x="-3" y="247088"/>
              <a:ext cx="1483500" cy="888600"/>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rPr lang="en-US" sz="1800">
                  <a:solidFill>
                    <a:schemeClr val="dk1"/>
                  </a:solidFill>
                  <a:latin typeface="Playwrite GB J"/>
                  <a:ea typeface="Playwrite GB J"/>
                  <a:cs typeface="Playwrite GB J"/>
                  <a:sym typeface="Playwrite GB J"/>
                </a:rPr>
                <a:t>Year 5 are studying Rap music in their first topic of 2026. Children will develop their rhythmic skills, vocal confidence, keyboard skills and song writing skills, whilst exploring the history and context of the hip hop genre. </a:t>
              </a:r>
              <a:endParaRPr i="0" sz="1800" u="none" cap="none" strike="noStrike">
                <a:solidFill>
                  <a:schemeClr val="dk1"/>
                </a:solidFill>
                <a:latin typeface="Playwrite GB J"/>
                <a:ea typeface="Playwrite GB J"/>
                <a:cs typeface="Playwrite GB J"/>
                <a:sym typeface="Playwrite GB J"/>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65" name="Google Shape;265;p5"/>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8">
              <a:alphaModFix/>
            </a:blip>
            <a:stretch>
              <a:fillRect b="0" l="0" r="0" t="0"/>
            </a:stretch>
          </a:blipFill>
          <a:ln>
            <a:noFill/>
          </a:ln>
        </p:spPr>
      </p:sp>
      <p:grpSp>
        <p:nvGrpSpPr>
          <p:cNvPr id="266" name="Google Shape;266;p5"/>
          <p:cNvGrpSpPr/>
          <p:nvPr/>
        </p:nvGrpSpPr>
        <p:grpSpPr>
          <a:xfrm rot="-1317">
            <a:off x="336378" y="698099"/>
            <a:ext cx="4139812" cy="1027136"/>
            <a:chOff x="0" y="-47625"/>
            <a:chExt cx="1483615" cy="368102"/>
          </a:xfrm>
        </p:grpSpPr>
        <p:sp>
          <p:nvSpPr>
            <p:cNvPr id="267" name="Google Shape;267;p5"/>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5"/>
            <p:cNvSpPr txBox="1"/>
            <p:nvPr/>
          </p:nvSpPr>
          <p:spPr>
            <a:xfrm>
              <a:off x="0" y="-47625"/>
              <a:ext cx="1483615" cy="368102"/>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MUSIC</a:t>
              </a:r>
              <a:endParaRPr b="0" i="0" sz="1400" u="none" cap="none" strike="noStrike">
                <a:solidFill>
                  <a:srgbClr val="000000"/>
                </a:solidFill>
                <a:latin typeface="Arial"/>
                <a:ea typeface="Arial"/>
                <a:cs typeface="Arial"/>
                <a:sym typeface="Arial"/>
              </a:endParaRPr>
            </a:p>
          </p:txBody>
        </p:sp>
      </p:grpSp>
      <p:sp>
        <p:nvSpPr>
          <p:cNvPr id="269" name="Google Shape;269;p5"/>
          <p:cNvSpPr/>
          <p:nvPr/>
        </p:nvSpPr>
        <p:spPr>
          <a:xfrm rot="147111">
            <a:off x="2876083" y="3923162"/>
            <a:ext cx="4263384" cy="2872455"/>
          </a:xfrm>
          <a:custGeom>
            <a:rect b="b" l="l" r="r" t="t"/>
            <a:pathLst>
              <a:path extrusionOk="0" h="2872455" w="4263384">
                <a:moveTo>
                  <a:pt x="0" y="0"/>
                </a:moveTo>
                <a:lnTo>
                  <a:pt x="4263383" y="0"/>
                </a:lnTo>
                <a:lnTo>
                  <a:pt x="4263383" y="2872454"/>
                </a:lnTo>
                <a:lnTo>
                  <a:pt x="0" y="2872454"/>
                </a:lnTo>
                <a:lnTo>
                  <a:pt x="0" y="0"/>
                </a:lnTo>
                <a:close/>
              </a:path>
            </a:pathLst>
          </a:custGeom>
          <a:blipFill rotWithShape="1">
            <a:blip r:embed="rId9">
              <a:alphaModFix/>
            </a:blip>
            <a:stretch>
              <a:fillRect b="0" l="0" r="0" t="0"/>
            </a:stretch>
          </a:blipFill>
          <a:ln>
            <a:noFill/>
          </a:ln>
        </p:spPr>
      </p:sp>
      <p:grpSp>
        <p:nvGrpSpPr>
          <p:cNvPr id="270" name="Google Shape;270;p5"/>
          <p:cNvGrpSpPr/>
          <p:nvPr/>
        </p:nvGrpSpPr>
        <p:grpSpPr>
          <a:xfrm rot="-1355">
            <a:off x="2773427" y="4106588"/>
            <a:ext cx="4431210" cy="588871"/>
            <a:chOff x="0" y="-11477"/>
            <a:chExt cx="1588020" cy="211034"/>
          </a:xfrm>
        </p:grpSpPr>
        <p:sp>
          <p:nvSpPr>
            <p:cNvPr id="271" name="Google Shape;271;p5"/>
            <p:cNvSpPr/>
            <p:nvPr/>
          </p:nvSpPr>
          <p:spPr>
            <a:xfrm>
              <a:off x="0" y="0"/>
              <a:ext cx="1581863" cy="199557"/>
            </a:xfrm>
            <a:custGeom>
              <a:rect b="b" l="l" r="r" t="t"/>
              <a:pathLst>
                <a:path extrusionOk="0" h="199557" w="1581863">
                  <a:moveTo>
                    <a:pt x="64897" y="0"/>
                  </a:moveTo>
                  <a:lnTo>
                    <a:pt x="1516966" y="0"/>
                  </a:lnTo>
                  <a:cubicBezTo>
                    <a:pt x="1552807" y="0"/>
                    <a:pt x="1581863" y="29055"/>
                    <a:pt x="1581863" y="64897"/>
                  </a:cubicBezTo>
                  <a:lnTo>
                    <a:pt x="1581863" y="134660"/>
                  </a:lnTo>
                  <a:cubicBezTo>
                    <a:pt x="1581863" y="170502"/>
                    <a:pt x="1552807" y="199557"/>
                    <a:pt x="1516966" y="199557"/>
                  </a:cubicBezTo>
                  <a:lnTo>
                    <a:pt x="64897" y="199557"/>
                  </a:lnTo>
                  <a:cubicBezTo>
                    <a:pt x="29055" y="199557"/>
                    <a:pt x="0" y="170502"/>
                    <a:pt x="0" y="134660"/>
                  </a:cubicBezTo>
                  <a:lnTo>
                    <a:pt x="0" y="64897"/>
                  </a:lnTo>
                  <a:cubicBezTo>
                    <a:pt x="0" y="29055"/>
                    <a:pt x="29055" y="0"/>
                    <a:pt x="64897"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5"/>
            <p:cNvSpPr txBox="1"/>
            <p:nvPr/>
          </p:nvSpPr>
          <p:spPr>
            <a:xfrm>
              <a:off x="6120" y="-11477"/>
              <a:ext cx="1581900" cy="1749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CAREERS</a:t>
              </a:r>
              <a:endParaRPr b="0" i="0" sz="1400" u="none" cap="none" strike="noStrike">
                <a:solidFill>
                  <a:srgbClr val="000000"/>
                </a:solidFill>
                <a:latin typeface="Arial"/>
                <a:ea typeface="Arial"/>
                <a:cs typeface="Arial"/>
                <a:sym typeface="Arial"/>
              </a:endParaRPr>
            </a:p>
          </p:txBody>
        </p:sp>
      </p:grpSp>
      <p:pic>
        <p:nvPicPr>
          <p:cNvPr id="273" name="Google Shape;273;p5"/>
          <p:cNvPicPr preferRelativeResize="0"/>
          <p:nvPr/>
        </p:nvPicPr>
        <p:blipFill>
          <a:blip r:embed="rId10">
            <a:alphaModFix/>
          </a:blip>
          <a:stretch>
            <a:fillRect/>
          </a:stretch>
        </p:blipFill>
        <p:spPr>
          <a:xfrm>
            <a:off x="4773550" y="1798925"/>
            <a:ext cx="2594350" cy="1192571"/>
          </a:xfrm>
          <a:prstGeom prst="rect">
            <a:avLst/>
          </a:prstGeom>
          <a:noFill/>
          <a:ln>
            <a:noFill/>
          </a:ln>
        </p:spPr>
      </p:pic>
      <p:grpSp>
        <p:nvGrpSpPr>
          <p:cNvPr id="274" name="Google Shape;274;p5"/>
          <p:cNvGrpSpPr/>
          <p:nvPr/>
        </p:nvGrpSpPr>
        <p:grpSpPr>
          <a:xfrm rot="-1355">
            <a:off x="2739006" y="4495919"/>
            <a:ext cx="4466036" cy="1850345"/>
            <a:chOff x="0" y="-19050"/>
            <a:chExt cx="1600500" cy="663111"/>
          </a:xfrm>
        </p:grpSpPr>
        <p:sp>
          <p:nvSpPr>
            <p:cNvPr id="275" name="Google Shape;275;p5"/>
            <p:cNvSpPr/>
            <p:nvPr/>
          </p:nvSpPr>
          <p:spPr>
            <a:xfrm>
              <a:off x="0" y="0"/>
              <a:ext cx="1600409" cy="644061"/>
            </a:xfrm>
            <a:custGeom>
              <a:rect b="b" l="l" r="r" t="t"/>
              <a:pathLst>
                <a:path extrusionOk="0" h="644061" w="1600409">
                  <a:moveTo>
                    <a:pt x="64145" y="0"/>
                  </a:moveTo>
                  <a:lnTo>
                    <a:pt x="1536265" y="0"/>
                  </a:lnTo>
                  <a:cubicBezTo>
                    <a:pt x="1571691" y="0"/>
                    <a:pt x="1600409" y="28719"/>
                    <a:pt x="1600409" y="64145"/>
                  </a:cubicBezTo>
                  <a:lnTo>
                    <a:pt x="1600409" y="579917"/>
                  </a:lnTo>
                  <a:cubicBezTo>
                    <a:pt x="1600409" y="615343"/>
                    <a:pt x="1571691" y="644061"/>
                    <a:pt x="1536265" y="644061"/>
                  </a:cubicBezTo>
                  <a:lnTo>
                    <a:pt x="64145" y="644061"/>
                  </a:lnTo>
                  <a:cubicBezTo>
                    <a:pt x="28719" y="644061"/>
                    <a:pt x="0" y="615343"/>
                    <a:pt x="0" y="579917"/>
                  </a:cubicBezTo>
                  <a:lnTo>
                    <a:pt x="0" y="64145"/>
                  </a:lnTo>
                  <a:cubicBezTo>
                    <a:pt x="0" y="28719"/>
                    <a:pt x="28719" y="0"/>
                    <a:pt x="64145"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5"/>
            <p:cNvSpPr txBox="1"/>
            <p:nvPr/>
          </p:nvSpPr>
          <p:spPr>
            <a:xfrm>
              <a:off x="0" y="-19050"/>
              <a:ext cx="1600500" cy="663000"/>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Clr>
                  <a:srgbClr val="000000"/>
                </a:buClr>
                <a:buSzPts val="1400"/>
                <a:buFont typeface="Arial"/>
                <a:buNone/>
              </a:pPr>
              <a:r>
                <a:rPr lang="en-US" sz="1600">
                  <a:solidFill>
                    <a:srgbClr val="21211F"/>
                  </a:solidFill>
                  <a:latin typeface="Playwrite GB J"/>
                  <a:ea typeface="Playwrite GB J"/>
                  <a:cs typeface="Playwrite GB J"/>
                  <a:sym typeface="Playwrite GB J"/>
                </a:rPr>
                <a:t>This term we will be having dedicated assemblies talking about the personal skills we need to be successful.</a:t>
              </a:r>
              <a:endParaRPr i="0" sz="1600" u="none" cap="none" strike="noStrike">
                <a:solidFill>
                  <a:srgbClr val="000000"/>
                </a:solidFill>
                <a:latin typeface="Playwrite GB J"/>
                <a:ea typeface="Playwrite GB J"/>
                <a:cs typeface="Playwrite GB J"/>
                <a:sym typeface="Playwrite GB J"/>
              </a:endParaRPr>
            </a:p>
          </p:txBody>
        </p:sp>
      </p:grpSp>
      <p:sp>
        <p:nvSpPr>
          <p:cNvPr id="277" name="Google Shape;277;p5"/>
          <p:cNvSpPr/>
          <p:nvPr/>
        </p:nvSpPr>
        <p:spPr>
          <a:xfrm rot="180767">
            <a:off x="2582369" y="7550471"/>
            <a:ext cx="4735352" cy="2832667"/>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11">
              <a:alphaModFix/>
            </a:blip>
            <a:stretch>
              <a:fillRect b="0" l="0" r="0" t="0"/>
            </a:stretch>
          </a:blipFill>
          <a:ln>
            <a:noFill/>
          </a:ln>
        </p:spPr>
      </p:sp>
      <p:grpSp>
        <p:nvGrpSpPr>
          <p:cNvPr id="278" name="Google Shape;278;p5"/>
          <p:cNvGrpSpPr/>
          <p:nvPr/>
        </p:nvGrpSpPr>
        <p:grpSpPr>
          <a:xfrm rot="71096">
            <a:off x="2682026" y="7328199"/>
            <a:ext cx="4536047" cy="2748385"/>
            <a:chOff x="0" y="0"/>
            <a:chExt cx="1625709" cy="1342044"/>
          </a:xfrm>
        </p:grpSpPr>
        <p:sp>
          <p:nvSpPr>
            <p:cNvPr id="279" name="Google Shape;279;p5"/>
            <p:cNvSpPr/>
            <p:nvPr/>
          </p:nvSpPr>
          <p:spPr>
            <a:xfrm>
              <a:off x="0" y="0"/>
              <a:ext cx="1625627" cy="1342044"/>
            </a:xfrm>
            <a:custGeom>
              <a:rect b="b" l="l" r="r" t="t"/>
              <a:pathLst>
                <a:path extrusionOk="0" h="1342044" w="1625627">
                  <a:moveTo>
                    <a:pt x="63150" y="0"/>
                  </a:moveTo>
                  <a:lnTo>
                    <a:pt x="1562478" y="0"/>
                  </a:lnTo>
                  <a:cubicBezTo>
                    <a:pt x="1579226" y="0"/>
                    <a:pt x="1595288" y="6653"/>
                    <a:pt x="1607131" y="18496"/>
                  </a:cubicBezTo>
                  <a:cubicBezTo>
                    <a:pt x="1618974" y="30339"/>
                    <a:pt x="1625627" y="46401"/>
                    <a:pt x="1625627" y="63150"/>
                  </a:cubicBezTo>
                  <a:lnTo>
                    <a:pt x="1625627" y="1278894"/>
                  </a:lnTo>
                  <a:cubicBezTo>
                    <a:pt x="1625627" y="1295642"/>
                    <a:pt x="1618974" y="1311705"/>
                    <a:pt x="1607131" y="1323548"/>
                  </a:cubicBezTo>
                  <a:cubicBezTo>
                    <a:pt x="1595288" y="1335390"/>
                    <a:pt x="1579226" y="1342044"/>
                    <a:pt x="1562478" y="1342044"/>
                  </a:cubicBezTo>
                  <a:lnTo>
                    <a:pt x="63150" y="1342044"/>
                  </a:lnTo>
                  <a:cubicBezTo>
                    <a:pt x="46401" y="1342044"/>
                    <a:pt x="30339" y="1335390"/>
                    <a:pt x="18496" y="1323548"/>
                  </a:cubicBezTo>
                  <a:cubicBezTo>
                    <a:pt x="6653" y="1311705"/>
                    <a:pt x="0" y="1295642"/>
                    <a:pt x="0" y="1278894"/>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5"/>
            <p:cNvSpPr txBox="1"/>
            <p:nvPr/>
          </p:nvSpPr>
          <p:spPr>
            <a:xfrm>
              <a:off x="9" y="159450"/>
              <a:ext cx="1625700" cy="834000"/>
            </a:xfrm>
            <a:prstGeom prst="rect">
              <a:avLst/>
            </a:prstGeom>
            <a:noFill/>
            <a:ln>
              <a:noFill/>
            </a:ln>
          </p:spPr>
          <p:txBody>
            <a:bodyPr anchorCtr="0" anchor="ctr" bIns="50800" lIns="50800" spcFirstLastPara="1" rIns="50800" wrap="square" tIns="50800">
              <a:noAutofit/>
            </a:bodyPr>
            <a:lstStyle/>
            <a:p>
              <a:pPr indent="0" lvl="0" marL="0" marR="0" rtl="0" algn="ctr">
                <a:lnSpc>
                  <a:spcPct val="85555"/>
                </a:lnSpc>
                <a:spcBef>
                  <a:spcPts val="0"/>
                </a:spcBef>
                <a:spcAft>
                  <a:spcPts val="0"/>
                </a:spcAft>
                <a:buNone/>
              </a:pPr>
              <a:r>
                <a:rPr lang="en-US" sz="1700">
                  <a:solidFill>
                    <a:srgbClr val="000000"/>
                  </a:solidFill>
                  <a:latin typeface="Playwrite GB S"/>
                  <a:ea typeface="Playwrite GB S"/>
                  <a:cs typeface="Playwrite GB S"/>
                  <a:sym typeface="Playwrite GB S"/>
                </a:rPr>
                <a:t>From sports to creative arts and wellbeing, there’s something for everyone. Clubs help pupils build skills, make friends, and enjoy new experiences in a fun, supportive environment. Log in via a parents/carers’ epraise account to learn more.</a:t>
              </a:r>
              <a:endParaRPr sz="1700">
                <a:solidFill>
                  <a:srgbClr val="000000"/>
                </a:solidFill>
                <a:latin typeface="Playwrite GB S"/>
                <a:ea typeface="Playwrite GB S"/>
                <a:cs typeface="Playwrite GB S"/>
                <a:sym typeface="Playwrite GB S"/>
              </a:endParaRPr>
            </a:p>
          </p:txBody>
        </p:sp>
      </p:grpSp>
      <p:grpSp>
        <p:nvGrpSpPr>
          <p:cNvPr id="281" name="Google Shape;281;p5"/>
          <p:cNvGrpSpPr/>
          <p:nvPr/>
        </p:nvGrpSpPr>
        <p:grpSpPr>
          <a:xfrm rot="71096">
            <a:off x="2721137" y="6699187"/>
            <a:ext cx="4536023" cy="909969"/>
            <a:chOff x="0" y="-47625"/>
            <a:chExt cx="1625700" cy="368102"/>
          </a:xfrm>
        </p:grpSpPr>
        <p:sp>
          <p:nvSpPr>
            <p:cNvPr id="282" name="Google Shape;282;p5"/>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5"/>
            <p:cNvSpPr txBox="1"/>
            <p:nvPr/>
          </p:nvSpPr>
          <p:spPr>
            <a:xfrm>
              <a:off x="0" y="-47625"/>
              <a:ext cx="1625700" cy="3681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EXTRA-CURRICULAR</a:t>
              </a:r>
              <a:endParaRPr sz="3950">
                <a:solidFill>
                  <a:srgbClr val="FFFFFF"/>
                </a:solidFill>
                <a:latin typeface="Just Another Hand"/>
                <a:ea typeface="Just Another Hand"/>
                <a:cs typeface="Just Another Hand"/>
                <a:sym typeface="Just Another Hand"/>
              </a:endParaRPr>
            </a:p>
          </p:txBody>
        </p:sp>
      </p:grpSp>
      <p:pic>
        <p:nvPicPr>
          <p:cNvPr id="284" name="Google Shape;284;p5"/>
          <p:cNvPicPr preferRelativeResize="0"/>
          <p:nvPr/>
        </p:nvPicPr>
        <p:blipFill>
          <a:blip r:embed="rId12">
            <a:alphaModFix/>
          </a:blip>
          <a:stretch>
            <a:fillRect/>
          </a:stretch>
        </p:blipFill>
        <p:spPr>
          <a:xfrm>
            <a:off x="3367300" y="9370525"/>
            <a:ext cx="1652224" cy="1134075"/>
          </a:xfrm>
          <a:prstGeom prst="rect">
            <a:avLst/>
          </a:prstGeom>
          <a:noFill/>
          <a:ln>
            <a:noFill/>
          </a:ln>
        </p:spPr>
      </p:pic>
      <p:pic>
        <p:nvPicPr>
          <p:cNvPr id="285" name="Google Shape;285;p5" title="Screenshot 2026-01-02 at 15.43.13.png"/>
          <p:cNvPicPr preferRelativeResize="0"/>
          <p:nvPr/>
        </p:nvPicPr>
        <p:blipFill>
          <a:blip r:embed="rId13">
            <a:alphaModFix/>
          </a:blip>
          <a:stretch>
            <a:fillRect/>
          </a:stretch>
        </p:blipFill>
        <p:spPr>
          <a:xfrm>
            <a:off x="4918188" y="9825875"/>
            <a:ext cx="1280175" cy="484400"/>
          </a:xfrm>
          <a:prstGeom prst="rect">
            <a:avLst/>
          </a:prstGeom>
          <a:noFill/>
          <a:ln>
            <a:noFill/>
          </a:ln>
        </p:spPr>
      </p:pic>
      <p:sp>
        <p:nvSpPr>
          <p:cNvPr id="286" name="Google Shape;286;p5"/>
          <p:cNvSpPr txBox="1"/>
          <p:nvPr/>
        </p:nvSpPr>
        <p:spPr>
          <a:xfrm rot="511">
            <a:off x="390240" y="5632611"/>
            <a:ext cx="2016600" cy="3877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US" sz="1050">
                <a:solidFill>
                  <a:schemeClr val="dk1"/>
                </a:solidFill>
                <a:latin typeface="Playwrite GB S"/>
                <a:ea typeface="Playwrite GB S"/>
                <a:cs typeface="Playwrite GB S"/>
                <a:sym typeface="Playwrite GB S"/>
              </a:rPr>
              <a:t>In Year 5, pupils will be set weekly homework.  This will include:</a:t>
            </a:r>
            <a:endParaRPr sz="1050">
              <a:solidFill>
                <a:schemeClr val="dk1"/>
              </a:solidFill>
              <a:latin typeface="Playwrite GB S"/>
              <a:ea typeface="Playwrite GB S"/>
              <a:cs typeface="Playwrite GB S"/>
              <a:sym typeface="Playwrite GB S"/>
            </a:endParaRPr>
          </a:p>
          <a:p>
            <a:pPr indent="-295275" lvl="0" marL="457200" rtl="0" algn="l">
              <a:lnSpc>
                <a:spcPct val="115000"/>
              </a:lnSpc>
              <a:spcBef>
                <a:spcPts val="0"/>
              </a:spcBef>
              <a:spcAft>
                <a:spcPts val="0"/>
              </a:spcAft>
              <a:buClr>
                <a:schemeClr val="dk1"/>
              </a:buClr>
              <a:buSzPts val="1050"/>
              <a:buFont typeface="Playwrite GB S"/>
              <a:buChar char="-"/>
            </a:pPr>
            <a:r>
              <a:rPr lang="en-US" sz="1050">
                <a:solidFill>
                  <a:schemeClr val="dk1"/>
                </a:solidFill>
                <a:latin typeface="Playwrite GB S"/>
                <a:ea typeface="Playwrite GB S"/>
                <a:cs typeface="Playwrite GB S"/>
                <a:sym typeface="Playwrite GB S"/>
              </a:rPr>
              <a:t>A piece of Maths homework</a:t>
            </a:r>
            <a:endParaRPr sz="1050">
              <a:solidFill>
                <a:schemeClr val="dk1"/>
              </a:solidFill>
              <a:latin typeface="Playwrite GB S"/>
              <a:ea typeface="Playwrite GB S"/>
              <a:cs typeface="Playwrite GB S"/>
              <a:sym typeface="Playwrite GB S"/>
            </a:endParaRPr>
          </a:p>
          <a:p>
            <a:pPr indent="-295275" lvl="0" marL="457200" rtl="0" algn="l">
              <a:lnSpc>
                <a:spcPct val="115000"/>
              </a:lnSpc>
              <a:spcBef>
                <a:spcPts val="0"/>
              </a:spcBef>
              <a:spcAft>
                <a:spcPts val="0"/>
              </a:spcAft>
              <a:buClr>
                <a:schemeClr val="dk1"/>
              </a:buClr>
              <a:buSzPts val="1050"/>
              <a:buFont typeface="Playwrite GB S"/>
              <a:buChar char="-"/>
            </a:pPr>
            <a:r>
              <a:rPr lang="en-US" sz="1050">
                <a:solidFill>
                  <a:schemeClr val="dk1"/>
                </a:solidFill>
                <a:latin typeface="Playwrite GB S"/>
                <a:ea typeface="Playwrite GB S"/>
                <a:cs typeface="Playwrite GB S"/>
                <a:sym typeface="Playwrite GB S"/>
              </a:rPr>
              <a:t>A piece of English homework</a:t>
            </a:r>
            <a:endParaRPr sz="1050">
              <a:solidFill>
                <a:schemeClr val="dk1"/>
              </a:solidFill>
              <a:latin typeface="Playwrite GB S"/>
              <a:ea typeface="Playwrite GB S"/>
              <a:cs typeface="Playwrite GB S"/>
              <a:sym typeface="Playwrite GB S"/>
            </a:endParaRPr>
          </a:p>
          <a:p>
            <a:pPr indent="-295275" lvl="0" marL="457200" rtl="0" algn="l">
              <a:lnSpc>
                <a:spcPct val="115000"/>
              </a:lnSpc>
              <a:spcBef>
                <a:spcPts val="0"/>
              </a:spcBef>
              <a:spcAft>
                <a:spcPts val="0"/>
              </a:spcAft>
              <a:buClr>
                <a:schemeClr val="dk1"/>
              </a:buClr>
              <a:buSzPts val="1050"/>
              <a:buFont typeface="Playwrite GB S"/>
              <a:buChar char="-"/>
            </a:pPr>
            <a:r>
              <a:rPr lang="en-US" sz="1050">
                <a:solidFill>
                  <a:schemeClr val="dk1"/>
                </a:solidFill>
                <a:latin typeface="Playwrite GB S"/>
                <a:ea typeface="Playwrite GB S"/>
                <a:cs typeface="Playwrite GB S"/>
                <a:sym typeface="Playwrite GB S"/>
              </a:rPr>
              <a:t>Spellings</a:t>
            </a:r>
            <a:endParaRPr sz="10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t/>
            </a:r>
            <a:endParaRPr sz="10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rPr lang="en-US" sz="1050">
                <a:solidFill>
                  <a:schemeClr val="dk1"/>
                </a:solidFill>
                <a:latin typeface="Playwrite GB S"/>
                <a:ea typeface="Playwrite GB S"/>
                <a:cs typeface="Playwrite GB S"/>
                <a:sym typeface="Playwrite GB S"/>
              </a:rPr>
              <a:t>We also expect pupils to read for a minimum of three times per week at home.</a:t>
            </a:r>
            <a:endParaRPr sz="10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t/>
            </a:r>
            <a:endParaRPr sz="10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rPr lang="en-US" sz="1050">
                <a:solidFill>
                  <a:schemeClr val="dk1"/>
                </a:solidFill>
                <a:latin typeface="Playwrite GB S"/>
                <a:ea typeface="Playwrite GB S"/>
                <a:cs typeface="Playwrite GB S"/>
                <a:sym typeface="Playwrite GB S"/>
              </a:rPr>
              <a:t>Other subjects will set additional homework to aid learning outside of the classroom when needed.  This will be added onto epraise.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