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Lst>
  <p:sldSz cy="10693400" cx="7556500"/>
  <p:notesSz cx="6858000" cy="9144000"/>
  <p:embeddedFontLst>
    <p:embeddedFont>
      <p:font typeface="Playwrite GB S"/>
      <p:regular r:id="rId11"/>
      <p:italic r:id="rId12"/>
    </p:embeddedFont>
    <p:embeddedFont>
      <p:font typeface="Playwrite GB J"/>
      <p:regular r:id="rId13"/>
      <p:italic r:id="rId14"/>
    </p:embeddedFont>
    <p:embeddedFont>
      <p:font typeface="Just Another Hand"/>
      <p:regular r:id="rId1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6" roundtripDataSignature="AMtx7mi6KAof7wZwA8iC+y6gWv+6mnA50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PlaywriteGBS-regular.fntdata"/><Relationship Id="rId10" Type="http://schemas.openxmlformats.org/officeDocument/2006/relationships/slide" Target="slides/slide5.xml"/><Relationship Id="rId13" Type="http://schemas.openxmlformats.org/officeDocument/2006/relationships/font" Target="fonts/PlaywriteGBJ-regular.fntdata"/><Relationship Id="rId12" Type="http://schemas.openxmlformats.org/officeDocument/2006/relationships/font" Target="fonts/PlaywriteGBS-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JustAnotherHand-regular.fntdata"/><Relationship Id="rId14" Type="http://schemas.openxmlformats.org/officeDocument/2006/relationships/font" Target="fonts/PlaywriteGBJ-italic.fntdata"/><Relationship Id="rId16" Type="http://customschemas.google.com/relationships/presentationmetadata" Target="meta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9" name="Google Shape;11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2" name="Google Shape;16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4" name="Google Shape;20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6" name="Google Shape;24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 name="Google Shape;13;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 name="Google Shape;14;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8" name="Google Shape;18;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4" name="Google Shape;24;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0" name="Google Shape;30;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6" name="Google Shape;36;p1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37" name="Google Shape;3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3" name="Google Shape;43;p1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4" name="Google Shape;44;p1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5" name="Google Shape;45;p1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6" name="Google Shape;46;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57" name="Google Shape;5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58" name="Google Shape;5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5"/>
          <p:cNvSpPr/>
          <p:nvPr>
            <p:ph idx="2" type="pic"/>
          </p:nvPr>
        </p:nvSpPr>
        <p:spPr>
          <a:xfrm>
            <a:off x="1792288" y="612775"/>
            <a:ext cx="5486400" cy="4114800"/>
          </a:xfrm>
          <a:prstGeom prst="rect">
            <a:avLst/>
          </a:prstGeom>
          <a:noFill/>
          <a:ln>
            <a:noFill/>
          </a:ln>
        </p:spPr>
      </p:sp>
      <p:sp>
        <p:nvSpPr>
          <p:cNvPr id="64" name="Google Shape;64;p1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5" name="Google Shape;65;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6"/>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1" name="Google Shape;7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7"/>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7" name="Google Shape;7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1.jpg"/><Relationship Id="rId4" Type="http://schemas.openxmlformats.org/officeDocument/2006/relationships/image" Target="../media/image4.png"/><Relationship Id="rId11" Type="http://schemas.openxmlformats.org/officeDocument/2006/relationships/image" Target="../media/image8.png"/><Relationship Id="rId10" Type="http://schemas.openxmlformats.org/officeDocument/2006/relationships/image" Target="../media/image16.png"/><Relationship Id="rId9" Type="http://schemas.openxmlformats.org/officeDocument/2006/relationships/image" Target="../media/image3.jpg"/><Relationship Id="rId5" Type="http://schemas.openxmlformats.org/officeDocument/2006/relationships/image" Target="../media/image9.png"/><Relationship Id="rId6" Type="http://schemas.openxmlformats.org/officeDocument/2006/relationships/image" Target="../media/image12.png"/><Relationship Id="rId7" Type="http://schemas.openxmlformats.org/officeDocument/2006/relationships/image" Target="../media/image39.png"/><Relationship Id="rId8" Type="http://schemas.openxmlformats.org/officeDocument/2006/relationships/image" Target="../media/image2.png"/></Relationships>
</file>

<file path=ppt/slides/_rels/slide2.xml.rels><?xml version="1.0" encoding="UTF-8" standalone="yes"?><Relationships xmlns="http://schemas.openxmlformats.org/package/2006/relationships"><Relationship Id="rId11" Type="http://schemas.openxmlformats.org/officeDocument/2006/relationships/image" Target="../media/image26.png"/><Relationship Id="rId10" Type="http://schemas.openxmlformats.org/officeDocument/2006/relationships/image" Target="../media/image14.png"/><Relationship Id="rId13" Type="http://schemas.openxmlformats.org/officeDocument/2006/relationships/image" Target="../media/image6.png"/><Relationship Id="rId12" Type="http://schemas.openxmlformats.org/officeDocument/2006/relationships/image" Target="../media/image31.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41.jpg"/><Relationship Id="rId4" Type="http://schemas.openxmlformats.org/officeDocument/2006/relationships/image" Target="../media/image1.png"/><Relationship Id="rId9" Type="http://schemas.openxmlformats.org/officeDocument/2006/relationships/image" Target="../media/image25.png"/><Relationship Id="rId15" Type="http://schemas.openxmlformats.org/officeDocument/2006/relationships/image" Target="../media/image16.png"/><Relationship Id="rId14" Type="http://schemas.openxmlformats.org/officeDocument/2006/relationships/image" Target="../media/image7.png"/><Relationship Id="rId16" Type="http://schemas.openxmlformats.org/officeDocument/2006/relationships/image" Target="../media/image8.png"/><Relationship Id="rId5" Type="http://schemas.openxmlformats.org/officeDocument/2006/relationships/image" Target="../media/image12.png"/><Relationship Id="rId6" Type="http://schemas.openxmlformats.org/officeDocument/2006/relationships/image" Target="../media/image39.png"/><Relationship Id="rId7" Type="http://schemas.openxmlformats.org/officeDocument/2006/relationships/image" Target="../media/image2.png"/><Relationship Id="rId8" Type="http://schemas.openxmlformats.org/officeDocument/2006/relationships/image" Target="../media/image9.png"/></Relationships>
</file>

<file path=ppt/slides/_rels/slide3.xml.rels><?xml version="1.0" encoding="UTF-8" standalone="yes"?><Relationships xmlns="http://schemas.openxmlformats.org/package/2006/relationships"><Relationship Id="rId11" Type="http://schemas.openxmlformats.org/officeDocument/2006/relationships/image" Target="../media/image14.png"/><Relationship Id="rId10" Type="http://schemas.openxmlformats.org/officeDocument/2006/relationships/image" Target="../media/image39.png"/><Relationship Id="rId13" Type="http://schemas.openxmlformats.org/officeDocument/2006/relationships/image" Target="../media/image24.png"/><Relationship Id="rId12" Type="http://schemas.openxmlformats.org/officeDocument/2006/relationships/image" Target="../media/image23.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1.jpg"/><Relationship Id="rId4" Type="http://schemas.openxmlformats.org/officeDocument/2006/relationships/image" Target="../media/image1.png"/><Relationship Id="rId9" Type="http://schemas.openxmlformats.org/officeDocument/2006/relationships/image" Target="../media/image12.png"/><Relationship Id="rId15" Type="http://schemas.openxmlformats.org/officeDocument/2006/relationships/image" Target="../media/image22.png"/><Relationship Id="rId14" Type="http://schemas.openxmlformats.org/officeDocument/2006/relationships/image" Target="../media/image6.png"/><Relationship Id="rId17" Type="http://schemas.openxmlformats.org/officeDocument/2006/relationships/image" Target="../media/image27.png"/><Relationship Id="rId16" Type="http://schemas.openxmlformats.org/officeDocument/2006/relationships/image" Target="../media/image8.png"/><Relationship Id="rId5" Type="http://schemas.openxmlformats.org/officeDocument/2006/relationships/image" Target="../media/image4.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9.png"/></Relationships>
</file>

<file path=ppt/slides/_rels/slide4.xml.rels><?xml version="1.0" encoding="UTF-8" standalone="yes"?><Relationships xmlns="http://schemas.openxmlformats.org/package/2006/relationships"><Relationship Id="rId11" Type="http://schemas.openxmlformats.org/officeDocument/2006/relationships/image" Target="../media/image36.png"/><Relationship Id="rId10" Type="http://schemas.openxmlformats.org/officeDocument/2006/relationships/image" Target="../media/image14.png"/><Relationship Id="rId13" Type="http://schemas.openxmlformats.org/officeDocument/2006/relationships/image" Target="../media/image28.png"/><Relationship Id="rId12" Type="http://schemas.openxmlformats.org/officeDocument/2006/relationships/image" Target="../media/image32.pn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1.jpg"/><Relationship Id="rId4" Type="http://schemas.openxmlformats.org/officeDocument/2006/relationships/image" Target="../media/image1.png"/><Relationship Id="rId9" Type="http://schemas.openxmlformats.org/officeDocument/2006/relationships/image" Target="../media/image12.png"/><Relationship Id="rId15" Type="http://schemas.openxmlformats.org/officeDocument/2006/relationships/image" Target="../media/image22.png"/><Relationship Id="rId14" Type="http://schemas.openxmlformats.org/officeDocument/2006/relationships/image" Target="../media/image6.png"/><Relationship Id="rId16" Type="http://schemas.openxmlformats.org/officeDocument/2006/relationships/image" Target="../media/image34.png"/><Relationship Id="rId5" Type="http://schemas.openxmlformats.org/officeDocument/2006/relationships/image" Target="../media/image9.png"/><Relationship Id="rId6" Type="http://schemas.openxmlformats.org/officeDocument/2006/relationships/image" Target="../media/image35.png"/><Relationship Id="rId7" Type="http://schemas.openxmlformats.org/officeDocument/2006/relationships/image" Target="../media/image2.png"/><Relationship Id="rId8" Type="http://schemas.openxmlformats.org/officeDocument/2006/relationships/image" Target="../media/image4.png"/></Relationships>
</file>

<file path=ppt/slides/_rels/slide5.xml.rels><?xml version="1.0" encoding="UTF-8" standalone="yes"?><Relationships xmlns="http://schemas.openxmlformats.org/package/2006/relationships"><Relationship Id="rId11" Type="http://schemas.openxmlformats.org/officeDocument/2006/relationships/image" Target="../media/image9.png"/><Relationship Id="rId10" Type="http://schemas.openxmlformats.org/officeDocument/2006/relationships/image" Target="../media/image37.png"/><Relationship Id="rId13" Type="http://schemas.openxmlformats.org/officeDocument/2006/relationships/image" Target="../media/image38.png"/><Relationship Id="rId12" Type="http://schemas.openxmlformats.org/officeDocument/2006/relationships/image" Target="../media/image42.png"/><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1.jpg"/><Relationship Id="rId4" Type="http://schemas.openxmlformats.org/officeDocument/2006/relationships/image" Target="../media/image39.png"/><Relationship Id="rId9" Type="http://schemas.openxmlformats.org/officeDocument/2006/relationships/image" Target="../media/image4.png"/><Relationship Id="rId5" Type="http://schemas.openxmlformats.org/officeDocument/2006/relationships/image" Target="../media/image2.png"/><Relationship Id="rId6" Type="http://schemas.openxmlformats.org/officeDocument/2006/relationships/image" Target="../media/image25.png"/><Relationship Id="rId7" Type="http://schemas.openxmlformats.org/officeDocument/2006/relationships/image" Target="../media/image12.pn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7" l="-5112" r="-6366" t="-2849"/>
            </a:stretch>
          </a:blipFill>
          <a:ln>
            <a:noFill/>
          </a:ln>
        </p:spPr>
      </p:sp>
      <p:sp>
        <p:nvSpPr>
          <p:cNvPr id="85" name="Google Shape;85;p1"/>
          <p:cNvSpPr/>
          <p:nvPr/>
        </p:nvSpPr>
        <p:spPr>
          <a:xfrm rot="-170812">
            <a:off x="264146" y="3268006"/>
            <a:ext cx="4587616" cy="3090906"/>
          </a:xfrm>
          <a:custGeom>
            <a:rect b="b" l="l" r="r" t="t"/>
            <a:pathLst>
              <a:path extrusionOk="0" h="3090906" w="4587616">
                <a:moveTo>
                  <a:pt x="0" y="0"/>
                </a:moveTo>
                <a:lnTo>
                  <a:pt x="4587616" y="0"/>
                </a:lnTo>
                <a:lnTo>
                  <a:pt x="4587616" y="3090906"/>
                </a:lnTo>
                <a:lnTo>
                  <a:pt x="0" y="3090906"/>
                </a:lnTo>
                <a:lnTo>
                  <a:pt x="0" y="0"/>
                </a:lnTo>
                <a:close/>
              </a:path>
            </a:pathLst>
          </a:custGeom>
          <a:blipFill rotWithShape="1">
            <a:blip r:embed="rId4">
              <a:alphaModFix/>
            </a:blip>
            <a:stretch>
              <a:fillRect b="0" l="0" r="0" t="0"/>
            </a:stretch>
          </a:blipFill>
          <a:ln>
            <a:noFill/>
          </a:ln>
        </p:spPr>
      </p:sp>
      <p:sp>
        <p:nvSpPr>
          <p:cNvPr id="86" name="Google Shape;86;p1"/>
          <p:cNvSpPr/>
          <p:nvPr/>
        </p:nvSpPr>
        <p:spPr>
          <a:xfrm rot="-5326081">
            <a:off x="3952160" y="3459370"/>
            <a:ext cx="4283101" cy="2482410"/>
          </a:xfrm>
          <a:custGeom>
            <a:rect b="b" l="l" r="r" t="t"/>
            <a:pathLst>
              <a:path extrusionOk="0" h="2481782" w="3683536">
                <a:moveTo>
                  <a:pt x="0" y="0"/>
                </a:moveTo>
                <a:lnTo>
                  <a:pt x="3683536" y="0"/>
                </a:lnTo>
                <a:lnTo>
                  <a:pt x="3683536" y="2481782"/>
                </a:lnTo>
                <a:lnTo>
                  <a:pt x="0" y="2481782"/>
                </a:lnTo>
                <a:lnTo>
                  <a:pt x="0" y="0"/>
                </a:lnTo>
                <a:close/>
              </a:path>
            </a:pathLst>
          </a:custGeom>
          <a:blipFill rotWithShape="1">
            <a:blip r:embed="rId5">
              <a:alphaModFix/>
            </a:blip>
            <a:stretch>
              <a:fillRect b="0" l="0" r="0" t="0"/>
            </a:stretch>
          </a:blipFill>
          <a:ln>
            <a:noFill/>
          </a:ln>
        </p:spPr>
      </p:sp>
      <p:grpSp>
        <p:nvGrpSpPr>
          <p:cNvPr id="87" name="Google Shape;87;p1"/>
          <p:cNvGrpSpPr/>
          <p:nvPr/>
        </p:nvGrpSpPr>
        <p:grpSpPr>
          <a:xfrm rot="-24763">
            <a:off x="201599" y="3225294"/>
            <a:ext cx="4491420" cy="3176331"/>
            <a:chOff x="0" y="-19050"/>
            <a:chExt cx="1609613" cy="1138318"/>
          </a:xfrm>
        </p:grpSpPr>
        <p:sp>
          <p:nvSpPr>
            <p:cNvPr id="88" name="Google Shape;88;p1"/>
            <p:cNvSpPr/>
            <p:nvPr/>
          </p:nvSpPr>
          <p:spPr>
            <a:xfrm>
              <a:off x="0" y="0"/>
              <a:ext cx="1609613" cy="1119268"/>
            </a:xfrm>
            <a:custGeom>
              <a:rect b="b" l="l" r="r" t="t"/>
              <a:pathLst>
                <a:path extrusionOk="0" h="1119268" w="1609613">
                  <a:moveTo>
                    <a:pt x="63778" y="0"/>
                  </a:moveTo>
                  <a:lnTo>
                    <a:pt x="1545836" y="0"/>
                  </a:lnTo>
                  <a:cubicBezTo>
                    <a:pt x="1562751" y="0"/>
                    <a:pt x="1578973" y="6719"/>
                    <a:pt x="1590933" y="18680"/>
                  </a:cubicBezTo>
                  <a:cubicBezTo>
                    <a:pt x="1602894" y="30641"/>
                    <a:pt x="1609613" y="46863"/>
                    <a:pt x="1609613" y="63778"/>
                  </a:cubicBezTo>
                  <a:lnTo>
                    <a:pt x="1609613" y="1055490"/>
                  </a:lnTo>
                  <a:cubicBezTo>
                    <a:pt x="1609613" y="1090713"/>
                    <a:pt x="1581059" y="1119268"/>
                    <a:pt x="1545836" y="1119268"/>
                  </a:cubicBezTo>
                  <a:lnTo>
                    <a:pt x="63778" y="1119268"/>
                  </a:lnTo>
                  <a:cubicBezTo>
                    <a:pt x="28554" y="1119268"/>
                    <a:pt x="0" y="1090713"/>
                    <a:pt x="0" y="1055490"/>
                  </a:cubicBezTo>
                  <a:lnTo>
                    <a:pt x="0" y="63778"/>
                  </a:lnTo>
                  <a:cubicBezTo>
                    <a:pt x="0" y="28554"/>
                    <a:pt x="28554" y="0"/>
                    <a:pt x="63778"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1"/>
            <p:cNvSpPr txBox="1"/>
            <p:nvPr/>
          </p:nvSpPr>
          <p:spPr>
            <a:xfrm>
              <a:off x="0" y="-19050"/>
              <a:ext cx="1609613" cy="1138318"/>
            </a:xfrm>
            <a:prstGeom prst="rect">
              <a:avLst/>
            </a:prstGeom>
            <a:noFill/>
            <a:ln>
              <a:noFill/>
            </a:ln>
          </p:spPr>
          <p:txBody>
            <a:bodyPr anchorCtr="0" anchor="ctr" bIns="50800" lIns="50800" spcFirstLastPara="1" rIns="50800" wrap="square" tIns="50800">
              <a:noAutofit/>
            </a:bodyPr>
            <a:lstStyle/>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During this half  term in Year 7, pupils will develop key skills in data handling and number, building on prior learning while preparing for more advanced mathematical thinking.</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0"/>
                </a:spcAft>
                <a:buClr>
                  <a:schemeClr val="dk1"/>
                </a:buClr>
                <a:buSzPts val="1100"/>
                <a:buFont typeface="Arial"/>
                <a:buNone/>
              </a:pPr>
              <a:r>
                <a:rPr lang="en-US" sz="1000">
                  <a:solidFill>
                    <a:schemeClr val="dk1"/>
                  </a:solidFill>
                  <a:latin typeface="Playwrite GB J"/>
                  <a:ea typeface="Playwrite GB J"/>
                  <a:cs typeface="Playwrite GB J"/>
                  <a:sym typeface="Playwrite GB J"/>
                </a:rPr>
                <a:t>In statistics, pupils will learn how to present and interpret data using pictograms, bar charts (including dual and composite charts) and time series graphs. They will plot coordinates in the first quadrant, explore scatter graphs, and understand correlation and lines of best fit, including recognising non-linear relationships. Emphasis will be placed on interpreting data and drawing sensible conclusions.</a:t>
              </a:r>
              <a:endParaRPr sz="1000">
                <a:solidFill>
                  <a:schemeClr val="dk1"/>
                </a:solidFill>
                <a:latin typeface="Playwrite GB J"/>
                <a:ea typeface="Playwrite GB J"/>
                <a:cs typeface="Playwrite GB J"/>
                <a:sym typeface="Playwrite GB J"/>
              </a:endParaRPr>
            </a:p>
            <a:p>
              <a:pPr indent="0" lvl="0" marL="0" rtl="0" algn="l">
                <a:spcBef>
                  <a:spcPts val="1200"/>
                </a:spcBef>
                <a:spcAft>
                  <a:spcPts val="1200"/>
                </a:spcAft>
                <a:buClr>
                  <a:schemeClr val="dk1"/>
                </a:buClr>
                <a:buSzPts val="1100"/>
                <a:buFont typeface="Arial"/>
                <a:buNone/>
              </a:pPr>
              <a:r>
                <a:rPr lang="en-US" sz="1000">
                  <a:solidFill>
                    <a:schemeClr val="dk1"/>
                  </a:solidFill>
                  <a:latin typeface="Playwrite GB J"/>
                  <a:ea typeface="Playwrite GB J"/>
                  <a:cs typeface="Playwrite GB J"/>
                  <a:sym typeface="Playwrite GB J"/>
                </a:rPr>
                <a:t>In number, pupils will strengthen their understanding of fractions, decimals and percentages. They will represent tenths, hundredths and thousandths, place values on number lines, and explore equivalent fractions. Pupils will convert between fractions, decimals and percentages, compare and order values, and understand fractions as division, including values greater than </a:t>
              </a:r>
              <a:r>
                <a:rPr lang="en-US" sz="900">
                  <a:solidFill>
                    <a:schemeClr val="dk1"/>
                  </a:solidFill>
                  <a:latin typeface="Playwrite GB J"/>
                  <a:ea typeface="Playwrite GB J"/>
                  <a:cs typeface="Playwrite GB J"/>
                  <a:sym typeface="Playwrite GB J"/>
                </a:rPr>
                <a:t>1.</a:t>
              </a:r>
              <a:endParaRPr b="0" i="0" sz="1800" u="none" cap="none" strike="noStrike">
                <a:solidFill>
                  <a:schemeClr val="dk1"/>
                </a:solidFill>
                <a:latin typeface="Calibri"/>
                <a:ea typeface="Calibri"/>
                <a:cs typeface="Calibri"/>
                <a:sym typeface="Calibri"/>
              </a:endParaRPr>
            </a:p>
          </p:txBody>
        </p:sp>
      </p:grpSp>
      <p:grpSp>
        <p:nvGrpSpPr>
          <p:cNvPr id="90" name="Google Shape;90;p1"/>
          <p:cNvGrpSpPr/>
          <p:nvPr/>
        </p:nvGrpSpPr>
        <p:grpSpPr>
          <a:xfrm rot="-24763">
            <a:off x="163829" y="2430003"/>
            <a:ext cx="4536105" cy="973985"/>
            <a:chOff x="0" y="-28575"/>
            <a:chExt cx="1625627" cy="349052"/>
          </a:xfrm>
        </p:grpSpPr>
        <p:sp>
          <p:nvSpPr>
            <p:cNvPr id="91" name="Google Shape;91;p1"/>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1"/>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93" name="Google Shape;93;p1"/>
          <p:cNvGrpSpPr/>
          <p:nvPr/>
        </p:nvGrpSpPr>
        <p:grpSpPr>
          <a:xfrm rot="102642">
            <a:off x="4931735" y="2932033"/>
            <a:ext cx="2251182" cy="3929895"/>
            <a:chOff x="0" y="0"/>
            <a:chExt cx="806776" cy="1408391"/>
          </a:xfrm>
        </p:grpSpPr>
        <p:sp>
          <p:nvSpPr>
            <p:cNvPr id="94" name="Google Shape;94;p1"/>
            <p:cNvSpPr/>
            <p:nvPr/>
          </p:nvSpPr>
          <p:spPr>
            <a:xfrm>
              <a:off x="0" y="0"/>
              <a:ext cx="806776" cy="1408391"/>
            </a:xfrm>
            <a:custGeom>
              <a:rect b="b" l="l" r="r" t="t"/>
              <a:pathLst>
                <a:path extrusionOk="0" h="1408391" w="806776">
                  <a:moveTo>
                    <a:pt x="127244" y="0"/>
                  </a:moveTo>
                  <a:lnTo>
                    <a:pt x="679531" y="0"/>
                  </a:lnTo>
                  <a:cubicBezTo>
                    <a:pt x="713279" y="0"/>
                    <a:pt x="745644" y="13406"/>
                    <a:pt x="769507" y="37269"/>
                  </a:cubicBezTo>
                  <a:cubicBezTo>
                    <a:pt x="793370" y="61132"/>
                    <a:pt x="806776" y="93497"/>
                    <a:pt x="806776" y="127244"/>
                  </a:cubicBezTo>
                  <a:lnTo>
                    <a:pt x="806776" y="1281147"/>
                  </a:lnTo>
                  <a:cubicBezTo>
                    <a:pt x="806776" y="1314894"/>
                    <a:pt x="793370" y="1347259"/>
                    <a:pt x="769507" y="1371122"/>
                  </a:cubicBezTo>
                  <a:cubicBezTo>
                    <a:pt x="745644" y="1394985"/>
                    <a:pt x="713279" y="1408391"/>
                    <a:pt x="679531" y="1408391"/>
                  </a:cubicBezTo>
                  <a:lnTo>
                    <a:pt x="127244" y="1408391"/>
                  </a:lnTo>
                  <a:cubicBezTo>
                    <a:pt x="93497" y="1408391"/>
                    <a:pt x="61132" y="1394985"/>
                    <a:pt x="37269" y="1371122"/>
                  </a:cubicBezTo>
                  <a:cubicBezTo>
                    <a:pt x="13406" y="1347259"/>
                    <a:pt x="0" y="1314894"/>
                    <a:pt x="0" y="1281147"/>
                  </a:cubicBezTo>
                  <a:lnTo>
                    <a:pt x="0" y="127244"/>
                  </a:lnTo>
                  <a:cubicBezTo>
                    <a:pt x="0" y="93497"/>
                    <a:pt x="13406" y="61132"/>
                    <a:pt x="37269" y="37269"/>
                  </a:cubicBezTo>
                  <a:cubicBezTo>
                    <a:pt x="61132" y="13406"/>
                    <a:pt x="93497" y="0"/>
                    <a:pt x="1272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
            <p:cNvSpPr txBox="1"/>
            <p:nvPr/>
          </p:nvSpPr>
          <p:spPr>
            <a:xfrm>
              <a:off x="18598" y="217362"/>
              <a:ext cx="771600" cy="1132200"/>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Clr>
                  <a:srgbClr val="000000"/>
                </a:buClr>
                <a:buSzPts val="1000"/>
                <a:buFont typeface="Arial"/>
                <a:buNone/>
              </a:pPr>
              <a:r>
                <a:rPr lang="en-US" sz="1300">
                  <a:solidFill>
                    <a:srgbClr val="21211F"/>
                  </a:solidFill>
                  <a:latin typeface="Playwrite GB J"/>
                  <a:ea typeface="Playwrite GB J"/>
                  <a:cs typeface="Playwrite GB J"/>
                  <a:sym typeface="Playwrite GB J"/>
                </a:rPr>
                <a:t>During </a:t>
              </a:r>
              <a:r>
                <a:rPr lang="en-US" sz="1300">
                  <a:solidFill>
                    <a:srgbClr val="21211F"/>
                  </a:solidFill>
                  <a:latin typeface="Playwrite GB J"/>
                  <a:ea typeface="Playwrite GB J"/>
                  <a:cs typeface="Playwrite GB J"/>
                  <a:sym typeface="Playwrite GB J"/>
                </a:rPr>
                <a:t>this half term, the pupils will be studying the solar system and beyond. They will be looking at the Earth’s place within the solar system and also study the different planets. They will then study the rock cycle before looking at the concept of energy.</a:t>
              </a:r>
              <a:endParaRPr b="0" i="0" sz="1200" u="none" cap="none" strike="noStrike">
                <a:solidFill>
                  <a:srgbClr val="21211F"/>
                </a:solidFill>
                <a:latin typeface="Arial"/>
                <a:ea typeface="Arial"/>
                <a:cs typeface="Arial"/>
                <a:sym typeface="Arial"/>
              </a:endParaRPr>
            </a:p>
          </p:txBody>
        </p:sp>
      </p:grpSp>
      <p:grpSp>
        <p:nvGrpSpPr>
          <p:cNvPr id="96" name="Google Shape;96;p1"/>
          <p:cNvGrpSpPr/>
          <p:nvPr/>
        </p:nvGrpSpPr>
        <p:grpSpPr>
          <a:xfrm rot="103135">
            <a:off x="5029068" y="2405639"/>
            <a:ext cx="2191931" cy="990748"/>
            <a:chOff x="0" y="-28573"/>
            <a:chExt cx="785538" cy="457800"/>
          </a:xfrm>
        </p:grpSpPr>
        <p:sp>
          <p:nvSpPr>
            <p:cNvPr id="97" name="Google Shape;97;p1"/>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8" name="Google Shape;98;p1"/>
            <p:cNvSpPr txBox="1"/>
            <p:nvPr/>
          </p:nvSpPr>
          <p:spPr>
            <a:xfrm>
              <a:off x="9138" y="-28573"/>
              <a:ext cx="776400" cy="457800"/>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99" name="Google Shape;99;p1"/>
          <p:cNvSpPr/>
          <p:nvPr/>
        </p:nvSpPr>
        <p:spPr>
          <a:xfrm rot="10800000">
            <a:off x="2593063" y="7422408"/>
            <a:ext cx="4659225" cy="3139153"/>
          </a:xfrm>
          <a:custGeom>
            <a:rect b="b" l="l" r="r" t="t"/>
            <a:pathLst>
              <a:path extrusionOk="0" h="3139153" w="4659225">
                <a:moveTo>
                  <a:pt x="0" y="0"/>
                </a:moveTo>
                <a:lnTo>
                  <a:pt x="4659225" y="0"/>
                </a:lnTo>
                <a:lnTo>
                  <a:pt x="4659225" y="3139153"/>
                </a:lnTo>
                <a:lnTo>
                  <a:pt x="0" y="3139153"/>
                </a:lnTo>
                <a:lnTo>
                  <a:pt x="0" y="0"/>
                </a:lnTo>
                <a:close/>
              </a:path>
            </a:pathLst>
          </a:custGeom>
          <a:blipFill rotWithShape="1">
            <a:blip r:embed="rId6">
              <a:alphaModFix/>
            </a:blip>
            <a:stretch>
              <a:fillRect b="0" l="0" r="0" t="0"/>
            </a:stretch>
          </a:blipFill>
          <a:ln>
            <a:noFill/>
          </a:ln>
        </p:spPr>
      </p:sp>
      <p:sp>
        <p:nvSpPr>
          <p:cNvPr id="100" name="Google Shape;100;p1"/>
          <p:cNvSpPr/>
          <p:nvPr/>
        </p:nvSpPr>
        <p:spPr>
          <a:xfrm rot="71817">
            <a:off x="2445934" y="6326263"/>
            <a:ext cx="537922" cy="773989"/>
          </a:xfrm>
          <a:custGeom>
            <a:rect b="b" l="l" r="r" t="t"/>
            <a:pathLst>
              <a:path extrusionOk="0" h="773989" w="537922">
                <a:moveTo>
                  <a:pt x="0" y="0"/>
                </a:moveTo>
                <a:lnTo>
                  <a:pt x="537922" y="0"/>
                </a:lnTo>
                <a:lnTo>
                  <a:pt x="537922" y="773989"/>
                </a:lnTo>
                <a:lnTo>
                  <a:pt x="0" y="773989"/>
                </a:lnTo>
                <a:lnTo>
                  <a:pt x="0" y="0"/>
                </a:lnTo>
                <a:close/>
              </a:path>
            </a:pathLst>
          </a:custGeom>
          <a:blipFill rotWithShape="1">
            <a:blip r:embed="rId7">
              <a:alphaModFix/>
            </a:blip>
            <a:stretch>
              <a:fillRect b="0" l="0" r="0" t="0"/>
            </a:stretch>
          </a:blipFill>
          <a:ln>
            <a:noFill/>
          </a:ln>
        </p:spPr>
      </p:sp>
      <p:sp>
        <p:nvSpPr>
          <p:cNvPr id="101" name="Google Shape;101;p1"/>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8">
              <a:alphaModFix/>
            </a:blip>
            <a:stretch>
              <a:fillRect b="0" l="0" r="0" t="-101272"/>
            </a:stretch>
          </a:blipFill>
          <a:ln>
            <a:noFill/>
          </a:ln>
        </p:spPr>
      </p:sp>
      <p:grpSp>
        <p:nvGrpSpPr>
          <p:cNvPr id="102" name="Google Shape;102;p1"/>
          <p:cNvGrpSpPr/>
          <p:nvPr/>
        </p:nvGrpSpPr>
        <p:grpSpPr>
          <a:xfrm rot="-24753">
            <a:off x="2869081" y="7403254"/>
            <a:ext cx="4107188" cy="3125739"/>
            <a:chOff x="0" y="-19050"/>
            <a:chExt cx="1471923" cy="1120194"/>
          </a:xfrm>
        </p:grpSpPr>
        <p:sp>
          <p:nvSpPr>
            <p:cNvPr id="103" name="Google Shape;103;p1"/>
            <p:cNvSpPr/>
            <p:nvPr/>
          </p:nvSpPr>
          <p:spPr>
            <a:xfrm>
              <a:off x="0" y="0"/>
              <a:ext cx="1471923" cy="1101144"/>
            </a:xfrm>
            <a:custGeom>
              <a:rect b="b" l="l" r="r" t="t"/>
              <a:pathLst>
                <a:path extrusionOk="0" h="1101144" w="1471923">
                  <a:moveTo>
                    <a:pt x="69744" y="0"/>
                  </a:moveTo>
                  <a:lnTo>
                    <a:pt x="1402180" y="0"/>
                  </a:lnTo>
                  <a:cubicBezTo>
                    <a:pt x="1420677" y="0"/>
                    <a:pt x="1438416" y="7348"/>
                    <a:pt x="1451496" y="20427"/>
                  </a:cubicBezTo>
                  <a:cubicBezTo>
                    <a:pt x="1464575" y="33507"/>
                    <a:pt x="1471923" y="51247"/>
                    <a:pt x="1471923" y="69744"/>
                  </a:cubicBezTo>
                  <a:lnTo>
                    <a:pt x="1471923" y="1031401"/>
                  </a:lnTo>
                  <a:cubicBezTo>
                    <a:pt x="1471923" y="1049898"/>
                    <a:pt x="1464575" y="1067637"/>
                    <a:pt x="1451496" y="1080717"/>
                  </a:cubicBezTo>
                  <a:cubicBezTo>
                    <a:pt x="1438416" y="1093796"/>
                    <a:pt x="1420677" y="1101144"/>
                    <a:pt x="1402180" y="1101144"/>
                  </a:cubicBezTo>
                  <a:lnTo>
                    <a:pt x="69744" y="1101144"/>
                  </a:lnTo>
                  <a:cubicBezTo>
                    <a:pt x="51247" y="1101144"/>
                    <a:pt x="33507" y="1093796"/>
                    <a:pt x="20427" y="1080717"/>
                  </a:cubicBezTo>
                  <a:cubicBezTo>
                    <a:pt x="7348" y="1067637"/>
                    <a:pt x="0" y="1049898"/>
                    <a:pt x="0" y="1031401"/>
                  </a:cubicBezTo>
                  <a:lnTo>
                    <a:pt x="0" y="69744"/>
                  </a:lnTo>
                  <a:cubicBezTo>
                    <a:pt x="0" y="51247"/>
                    <a:pt x="7348" y="33507"/>
                    <a:pt x="20427" y="20427"/>
                  </a:cubicBezTo>
                  <a:cubicBezTo>
                    <a:pt x="33507" y="7348"/>
                    <a:pt x="51247" y="0"/>
                    <a:pt x="697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4" name="Google Shape;104;p1"/>
            <p:cNvSpPr txBox="1"/>
            <p:nvPr/>
          </p:nvSpPr>
          <p:spPr>
            <a:xfrm>
              <a:off x="0" y="-19050"/>
              <a:ext cx="1471923" cy="1120194"/>
            </a:xfrm>
            <a:prstGeom prst="rect">
              <a:avLst/>
            </a:prstGeom>
            <a:noFill/>
            <a:ln>
              <a:noFill/>
            </a:ln>
          </p:spPr>
          <p:txBody>
            <a:bodyPr anchorCtr="0" anchor="ctr" bIns="50800" lIns="50800" spcFirstLastPara="1" rIns="50800" wrap="square" tIns="50800">
              <a:noAutofit/>
            </a:bodyPr>
            <a:lstStyle/>
            <a:p>
              <a:pPr indent="0" lvl="0" marL="0" rtl="0" algn="l">
                <a:lnSpc>
                  <a:spcPct val="115000"/>
                </a:lnSpc>
                <a:spcBef>
                  <a:spcPts val="1200"/>
                </a:spcBef>
                <a:spcAft>
                  <a:spcPts val="0"/>
                </a:spcAft>
                <a:buClr>
                  <a:schemeClr val="dk1"/>
                </a:buClr>
                <a:buSzPts val="1100"/>
                <a:buFont typeface="Arial"/>
                <a:buNone/>
              </a:pPr>
              <a:r>
                <a:rPr lang="en-US" sz="1100">
                  <a:solidFill>
                    <a:schemeClr val="dk1"/>
                  </a:solidFill>
                  <a:latin typeface="Playwrite GB J"/>
                  <a:ea typeface="Playwrite GB J"/>
                  <a:cs typeface="Playwrite GB J"/>
                  <a:sym typeface="Playwrite GB J"/>
                </a:rPr>
                <a:t>This term, Year Seven will revisit classic fairy tales through a more mature lens in their </a:t>
              </a:r>
              <a:r>
                <a:rPr i="1" lang="en-US" sz="1100">
                  <a:solidFill>
                    <a:schemeClr val="dk1"/>
                  </a:solidFill>
                  <a:latin typeface="Playwrite GB J"/>
                  <a:ea typeface="Playwrite GB J"/>
                  <a:cs typeface="Playwrite GB J"/>
                  <a:sym typeface="Playwrite GB J"/>
                </a:rPr>
                <a:t>Twisted Tales</a:t>
              </a:r>
              <a:r>
                <a:rPr lang="en-US" sz="1100">
                  <a:solidFill>
                    <a:schemeClr val="dk1"/>
                  </a:solidFill>
                  <a:latin typeface="Playwrite GB J"/>
                  <a:ea typeface="Playwrite GB J"/>
                  <a:cs typeface="Playwrite GB J"/>
                  <a:sym typeface="Playwrite GB J"/>
                </a:rPr>
                <a:t> unit. Pupils will explore contemporary retellings of familiar childhood stories by authors including Philip Pullman, Angela Carter, Neil Gaiman, Shaun Tan, and Gregory Maguire, discovering how traditional tales can be reshaped in surprising and thought-provoking ways.</a:t>
              </a:r>
              <a:endParaRPr sz="1100">
                <a:solidFill>
                  <a:schemeClr val="dk1"/>
                </a:solidFill>
                <a:latin typeface="Playwrite GB J"/>
                <a:ea typeface="Playwrite GB J"/>
                <a:cs typeface="Playwrite GB J"/>
                <a:sym typeface="Playwrite GB J"/>
              </a:endParaRPr>
            </a:p>
            <a:p>
              <a:pPr indent="0" lvl="0" marL="0" rtl="0" algn="l">
                <a:lnSpc>
                  <a:spcPct val="115000"/>
                </a:lnSpc>
                <a:spcBef>
                  <a:spcPts val="1200"/>
                </a:spcBef>
                <a:spcAft>
                  <a:spcPts val="1200"/>
                </a:spcAft>
                <a:buClr>
                  <a:schemeClr val="dk1"/>
                </a:buClr>
                <a:buSzPts val="1100"/>
                <a:buFont typeface="Arial"/>
                <a:buNone/>
              </a:pPr>
              <a:r>
                <a:rPr lang="en-US" sz="1100">
                  <a:solidFill>
                    <a:schemeClr val="dk1"/>
                  </a:solidFill>
                  <a:latin typeface="Playwrite GB J"/>
                  <a:ea typeface="Playwrite GB J"/>
                  <a:cs typeface="Playwrite GB J"/>
                  <a:sym typeface="Playwrite GB J"/>
                </a:rPr>
                <a:t>Through shared reading, discussion, drama, and creative writing, pupils will develop their reading comprehension skills while exploring darker themes, alternative viewpoints, and imaginative storytelling.</a:t>
              </a:r>
              <a:endParaRPr i="0" sz="1800" u="none" cap="none" strike="noStrike">
                <a:solidFill>
                  <a:schemeClr val="dk1"/>
                </a:solidFill>
                <a:latin typeface="Playwrite GB J"/>
                <a:ea typeface="Playwrite GB J"/>
                <a:cs typeface="Playwrite GB J"/>
                <a:sym typeface="Playwrite GB J"/>
              </a:endParaRPr>
            </a:p>
          </p:txBody>
        </p:sp>
      </p:grpSp>
      <p:sp>
        <p:nvSpPr>
          <p:cNvPr id="105" name="Google Shape;105;p1"/>
          <p:cNvSpPr/>
          <p:nvPr/>
        </p:nvSpPr>
        <p:spPr>
          <a:xfrm>
            <a:off x="558824" y="723682"/>
            <a:ext cx="994426" cy="1056104"/>
          </a:xfrm>
          <a:custGeom>
            <a:rect b="b" l="l" r="r" t="t"/>
            <a:pathLst>
              <a:path extrusionOk="0" h="1056104" w="994426">
                <a:moveTo>
                  <a:pt x="0" y="0"/>
                </a:moveTo>
                <a:lnTo>
                  <a:pt x="994426" y="0"/>
                </a:lnTo>
                <a:lnTo>
                  <a:pt x="994426" y="1056104"/>
                </a:lnTo>
                <a:lnTo>
                  <a:pt x="0" y="1056104"/>
                </a:lnTo>
                <a:lnTo>
                  <a:pt x="0" y="0"/>
                </a:lnTo>
                <a:close/>
              </a:path>
            </a:pathLst>
          </a:custGeom>
          <a:blipFill rotWithShape="1">
            <a:blip r:embed="rId9">
              <a:alphaModFix/>
            </a:blip>
            <a:stretch>
              <a:fillRect b="0" l="0" r="0" t="0"/>
            </a:stretch>
          </a:blipFill>
          <a:ln>
            <a:noFill/>
          </a:ln>
        </p:spPr>
      </p:sp>
      <p:sp>
        <p:nvSpPr>
          <p:cNvPr id="106" name="Google Shape;106;p1"/>
          <p:cNvSpPr/>
          <p:nvPr/>
        </p:nvSpPr>
        <p:spPr>
          <a:xfrm>
            <a:off x="591406" y="6981306"/>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0">
              <a:alphaModFix/>
            </a:blip>
            <a:stretch>
              <a:fillRect b="0" l="0" r="0" t="0"/>
            </a:stretch>
          </a:blipFill>
          <a:ln>
            <a:noFill/>
          </a:ln>
        </p:spPr>
      </p:sp>
      <p:sp>
        <p:nvSpPr>
          <p:cNvPr id="107" name="Google Shape;107;p1"/>
          <p:cNvSpPr/>
          <p:nvPr/>
        </p:nvSpPr>
        <p:spPr>
          <a:xfrm>
            <a:off x="390113" y="9535743"/>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sp>
        <p:nvSpPr>
          <p:cNvPr id="108" name="Google Shape;108;p1"/>
          <p:cNvSpPr txBox="1"/>
          <p:nvPr/>
        </p:nvSpPr>
        <p:spPr>
          <a:xfrm>
            <a:off x="671500" y="1875036"/>
            <a:ext cx="6216900" cy="443400"/>
          </a:xfrm>
          <a:prstGeom prst="rect">
            <a:avLst/>
          </a:prstGeom>
          <a:noFill/>
          <a:ln>
            <a:noFill/>
          </a:ln>
        </p:spPr>
        <p:txBody>
          <a:bodyPr anchorCtr="0" anchor="t" bIns="0" lIns="0" spcFirstLastPara="1" rIns="0" wrap="square" tIns="0">
            <a:spAutoFit/>
          </a:bodyPr>
          <a:lstStyle/>
          <a:p>
            <a:pPr indent="0" lvl="0" marL="0" marR="0" rtl="0" algn="ctr">
              <a:lnSpc>
                <a:spcPct val="90000"/>
              </a:lnSpc>
              <a:spcBef>
                <a:spcPts val="0"/>
              </a:spcBef>
              <a:spcAft>
                <a:spcPts val="0"/>
              </a:spcAft>
              <a:buClr>
                <a:srgbClr val="000000"/>
              </a:buClr>
              <a:buSzPts val="3200"/>
              <a:buFont typeface="Arial"/>
              <a:buNone/>
            </a:pPr>
            <a:r>
              <a:rPr b="0" i="0" lang="en-US" sz="3200" u="none" cap="none" strike="noStrike">
                <a:solidFill>
                  <a:srgbClr val="935387"/>
                </a:solidFill>
                <a:latin typeface="Just Another Hand"/>
                <a:ea typeface="Just Another Hand"/>
                <a:cs typeface="Just Another Hand"/>
                <a:sym typeface="Just Another Hand"/>
              </a:rPr>
              <a:t>CURRICULUM NEWSLETTER</a:t>
            </a:r>
            <a:endParaRPr b="0" i="0" sz="1400" u="none" cap="none" strike="noStrike">
              <a:solidFill>
                <a:srgbClr val="000000"/>
              </a:solidFill>
              <a:latin typeface="Just Another Hand"/>
              <a:ea typeface="Just Another Hand"/>
              <a:cs typeface="Just Another Hand"/>
              <a:sym typeface="Just Another Hand"/>
            </a:endParaRPr>
          </a:p>
        </p:txBody>
      </p:sp>
      <p:sp>
        <p:nvSpPr>
          <p:cNvPr id="109" name="Google Shape;109;p1"/>
          <p:cNvSpPr txBox="1"/>
          <p:nvPr/>
        </p:nvSpPr>
        <p:spPr>
          <a:xfrm>
            <a:off x="1691870" y="985478"/>
            <a:ext cx="5273400" cy="775800"/>
          </a:xfrm>
          <a:prstGeom prst="rect">
            <a:avLst/>
          </a:prstGeom>
          <a:noFill/>
          <a:ln>
            <a:noFill/>
          </a:ln>
        </p:spPr>
        <p:txBody>
          <a:bodyPr anchorCtr="0" anchor="t" bIns="0" lIns="0" spcFirstLastPara="1" rIns="0" wrap="square" tIns="0">
            <a:spAutoFit/>
          </a:bodyPr>
          <a:lstStyle/>
          <a:p>
            <a:pPr indent="0" lvl="0" marL="0" marR="0" rtl="0" algn="ctr">
              <a:lnSpc>
                <a:spcPct val="70000"/>
              </a:lnSpc>
              <a:spcBef>
                <a:spcPts val="0"/>
              </a:spcBef>
              <a:spcAft>
                <a:spcPts val="0"/>
              </a:spcAft>
              <a:buClr>
                <a:srgbClr val="000000"/>
              </a:buClr>
              <a:buSzPts val="7200"/>
              <a:buFont typeface="Arial"/>
              <a:buNone/>
            </a:pPr>
            <a:r>
              <a:rPr b="0" i="0" lang="en-US" sz="7200" u="none" cap="none" strike="noStrike">
                <a:solidFill>
                  <a:srgbClr val="935387"/>
                </a:solidFill>
                <a:latin typeface="Just Another Hand"/>
                <a:ea typeface="Just Another Hand"/>
                <a:cs typeface="Just Another Hand"/>
                <a:sym typeface="Just Another Hand"/>
              </a:rPr>
              <a:t>Year </a:t>
            </a:r>
            <a:r>
              <a:rPr lang="en-US" sz="7200">
                <a:solidFill>
                  <a:srgbClr val="935387"/>
                </a:solidFill>
                <a:latin typeface="Just Another Hand"/>
                <a:ea typeface="Just Another Hand"/>
                <a:cs typeface="Just Another Hand"/>
                <a:sym typeface="Just Another Hand"/>
              </a:rPr>
              <a:t>7</a:t>
            </a:r>
            <a:r>
              <a:rPr b="0" i="0" lang="en-US" sz="7200" u="none" cap="none" strike="noStrike">
                <a:solidFill>
                  <a:srgbClr val="935387"/>
                </a:solidFill>
                <a:latin typeface="Just Another Hand"/>
                <a:ea typeface="Just Another Hand"/>
                <a:cs typeface="Just Another Hand"/>
                <a:sym typeface="Just Another Hand"/>
              </a:rPr>
              <a:t> Spring 1</a:t>
            </a:r>
            <a:endParaRPr b="0" i="0" sz="7200" u="none" cap="none" strike="noStrike">
              <a:solidFill>
                <a:srgbClr val="000000"/>
              </a:solidFill>
              <a:latin typeface="Just Another Hand"/>
              <a:ea typeface="Just Another Hand"/>
              <a:cs typeface="Just Another Hand"/>
              <a:sym typeface="Just Another Hand"/>
            </a:endParaRPr>
          </a:p>
        </p:txBody>
      </p:sp>
      <p:sp>
        <p:nvSpPr>
          <p:cNvPr id="110" name="Google Shape;110;p1"/>
          <p:cNvSpPr txBox="1"/>
          <p:nvPr/>
        </p:nvSpPr>
        <p:spPr>
          <a:xfrm rot="-25017">
            <a:off x="2063249" y="2704840"/>
            <a:ext cx="989426" cy="608115"/>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MATHS</a:t>
            </a:r>
            <a:endParaRPr b="0" i="0" sz="3950" u="none" cap="none" strike="noStrike">
              <a:solidFill>
                <a:srgbClr val="000000"/>
              </a:solidFill>
              <a:latin typeface="Just Another Hand"/>
              <a:ea typeface="Just Another Hand"/>
              <a:cs typeface="Just Another Hand"/>
              <a:sym typeface="Just Another Hand"/>
            </a:endParaRPr>
          </a:p>
        </p:txBody>
      </p:sp>
      <p:sp>
        <p:nvSpPr>
          <p:cNvPr id="111" name="Google Shape;111;p1"/>
          <p:cNvSpPr txBox="1"/>
          <p:nvPr/>
        </p:nvSpPr>
        <p:spPr>
          <a:xfrm rot="108401">
            <a:off x="5120736" y="2566633"/>
            <a:ext cx="2017303" cy="60810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SCIENCE</a:t>
            </a:r>
            <a:endParaRPr b="0" i="0" sz="3950" u="none" cap="none" strike="noStrike">
              <a:solidFill>
                <a:srgbClr val="FFFFFF"/>
              </a:solidFill>
              <a:latin typeface="Just Another Hand"/>
              <a:ea typeface="Just Another Hand"/>
              <a:cs typeface="Just Another Hand"/>
              <a:sym typeface="Just Another Hand"/>
            </a:endParaRPr>
          </a:p>
        </p:txBody>
      </p:sp>
      <p:sp>
        <p:nvSpPr>
          <p:cNvPr id="112" name="Google Shape;112;p1"/>
          <p:cNvSpPr/>
          <p:nvPr/>
        </p:nvSpPr>
        <p:spPr>
          <a:xfrm rot="-7336907">
            <a:off x="1700127" y="8974460"/>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grpSp>
        <p:nvGrpSpPr>
          <p:cNvPr id="113" name="Google Shape;113;p1"/>
          <p:cNvGrpSpPr/>
          <p:nvPr/>
        </p:nvGrpSpPr>
        <p:grpSpPr>
          <a:xfrm rot="22053">
            <a:off x="2852776" y="6723260"/>
            <a:ext cx="4139816" cy="973980"/>
            <a:chOff x="0" y="-28575"/>
            <a:chExt cx="1483615" cy="349052"/>
          </a:xfrm>
        </p:grpSpPr>
        <p:sp>
          <p:nvSpPr>
            <p:cNvPr id="114" name="Google Shape;114;p1"/>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1"/>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16" name="Google Shape;116;p1"/>
          <p:cNvSpPr txBox="1"/>
          <p:nvPr/>
        </p:nvSpPr>
        <p:spPr>
          <a:xfrm rot="22108">
            <a:off x="3126692" y="6906205"/>
            <a:ext cx="3591974" cy="60811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ENGLISH</a:t>
            </a:r>
            <a:endParaRPr b="0" i="0" sz="3950" u="none" cap="none" strike="noStrike">
              <a:solidFill>
                <a:srgbClr val="FFFFFF"/>
              </a:solidFill>
              <a:latin typeface="Just Another Hand"/>
              <a:ea typeface="Just Another Hand"/>
              <a:cs typeface="Just Another Hand"/>
              <a:sym typeface="Just Another Ha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2"/>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7" l="-5112" r="-6366" t="-2849"/>
            </a:stretch>
          </a:blipFill>
          <a:ln>
            <a:noFill/>
          </a:ln>
        </p:spPr>
      </p:sp>
      <p:sp>
        <p:nvSpPr>
          <p:cNvPr id="122" name="Google Shape;122;p2"/>
          <p:cNvSpPr/>
          <p:nvPr/>
        </p:nvSpPr>
        <p:spPr>
          <a:xfrm rot="-8514537">
            <a:off x="1408228" y="5006019"/>
            <a:ext cx="1076614" cy="1076614"/>
          </a:xfrm>
          <a:custGeom>
            <a:rect b="b" l="l" r="r" t="t"/>
            <a:pathLst>
              <a:path extrusionOk="0" h="1076614" w="1076614">
                <a:moveTo>
                  <a:pt x="0" y="0"/>
                </a:moveTo>
                <a:lnTo>
                  <a:pt x="1076614" y="0"/>
                </a:lnTo>
                <a:lnTo>
                  <a:pt x="1076614" y="1076613"/>
                </a:lnTo>
                <a:lnTo>
                  <a:pt x="0" y="1076613"/>
                </a:lnTo>
                <a:lnTo>
                  <a:pt x="0" y="0"/>
                </a:lnTo>
                <a:close/>
              </a:path>
            </a:pathLst>
          </a:custGeom>
          <a:blipFill rotWithShape="1">
            <a:blip r:embed="rId4">
              <a:alphaModFix/>
            </a:blip>
            <a:stretch>
              <a:fillRect b="0" l="0" r="0" t="0"/>
            </a:stretch>
          </a:blipFill>
          <a:ln>
            <a:noFill/>
          </a:ln>
        </p:spPr>
      </p:sp>
      <p:sp>
        <p:nvSpPr>
          <p:cNvPr id="123" name="Google Shape;123;p2"/>
          <p:cNvSpPr/>
          <p:nvPr/>
        </p:nvSpPr>
        <p:spPr>
          <a:xfrm rot="10713372">
            <a:off x="111093" y="1820048"/>
            <a:ext cx="4589095" cy="3091903"/>
          </a:xfrm>
          <a:custGeom>
            <a:rect b="b" l="l" r="r" t="t"/>
            <a:pathLst>
              <a:path extrusionOk="0" h="3091903" w="4589095">
                <a:moveTo>
                  <a:pt x="0" y="0"/>
                </a:moveTo>
                <a:lnTo>
                  <a:pt x="4589095" y="0"/>
                </a:lnTo>
                <a:lnTo>
                  <a:pt x="4589095" y="3091903"/>
                </a:lnTo>
                <a:lnTo>
                  <a:pt x="0" y="3091903"/>
                </a:lnTo>
                <a:lnTo>
                  <a:pt x="0" y="0"/>
                </a:lnTo>
                <a:close/>
              </a:path>
            </a:pathLst>
          </a:custGeom>
          <a:blipFill rotWithShape="1">
            <a:blip r:embed="rId5">
              <a:alphaModFix/>
            </a:blip>
            <a:stretch>
              <a:fillRect b="0" l="0" r="0" t="0"/>
            </a:stretch>
          </a:blipFill>
          <a:ln>
            <a:noFill/>
          </a:ln>
        </p:spPr>
      </p:sp>
      <p:grpSp>
        <p:nvGrpSpPr>
          <p:cNvPr id="124" name="Google Shape;124;p2"/>
          <p:cNvGrpSpPr/>
          <p:nvPr/>
        </p:nvGrpSpPr>
        <p:grpSpPr>
          <a:xfrm rot="-1317">
            <a:off x="335725" y="1086079"/>
            <a:ext cx="4139812" cy="3956292"/>
            <a:chOff x="0" y="-19050"/>
            <a:chExt cx="1483615" cy="1417846"/>
          </a:xfrm>
        </p:grpSpPr>
        <p:sp>
          <p:nvSpPr>
            <p:cNvPr id="125" name="Google Shape;125;p2"/>
            <p:cNvSpPr/>
            <p:nvPr/>
          </p:nvSpPr>
          <p:spPr>
            <a:xfrm>
              <a:off x="0" y="0"/>
              <a:ext cx="1483615" cy="1398796"/>
            </a:xfrm>
            <a:custGeom>
              <a:rect b="b" l="l" r="r" t="t"/>
              <a:pathLst>
                <a:path extrusionOk="0" h="1398796" w="1483615">
                  <a:moveTo>
                    <a:pt x="69194" y="0"/>
                  </a:moveTo>
                  <a:lnTo>
                    <a:pt x="1414421" y="0"/>
                  </a:lnTo>
                  <a:cubicBezTo>
                    <a:pt x="1432772" y="0"/>
                    <a:pt x="1450372" y="7290"/>
                    <a:pt x="1463349" y="20267"/>
                  </a:cubicBezTo>
                  <a:cubicBezTo>
                    <a:pt x="1476325" y="33243"/>
                    <a:pt x="1483615" y="50843"/>
                    <a:pt x="1483615" y="69194"/>
                  </a:cubicBezTo>
                  <a:lnTo>
                    <a:pt x="1483615" y="1329602"/>
                  </a:lnTo>
                  <a:cubicBezTo>
                    <a:pt x="1483615" y="1347953"/>
                    <a:pt x="1476325" y="1365553"/>
                    <a:pt x="1463349" y="1378530"/>
                  </a:cubicBezTo>
                  <a:cubicBezTo>
                    <a:pt x="1450372" y="1391506"/>
                    <a:pt x="1432772" y="1398796"/>
                    <a:pt x="1414421" y="1398796"/>
                  </a:cubicBezTo>
                  <a:lnTo>
                    <a:pt x="69194" y="1398796"/>
                  </a:lnTo>
                  <a:cubicBezTo>
                    <a:pt x="50843" y="1398796"/>
                    <a:pt x="33243" y="1391506"/>
                    <a:pt x="20267" y="1378530"/>
                  </a:cubicBezTo>
                  <a:cubicBezTo>
                    <a:pt x="7290" y="1365553"/>
                    <a:pt x="0" y="1347953"/>
                    <a:pt x="0" y="1329602"/>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2"/>
            <p:cNvSpPr txBox="1"/>
            <p:nvPr/>
          </p:nvSpPr>
          <p:spPr>
            <a:xfrm>
              <a:off x="0" y="-19050"/>
              <a:ext cx="1483615" cy="1417846"/>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27" name="Google Shape;127;p2"/>
          <p:cNvGrpSpPr/>
          <p:nvPr/>
        </p:nvGrpSpPr>
        <p:grpSpPr>
          <a:xfrm rot="-1317">
            <a:off x="336388" y="918276"/>
            <a:ext cx="4139812" cy="973979"/>
            <a:chOff x="0" y="-28575"/>
            <a:chExt cx="1483615" cy="349052"/>
          </a:xfrm>
        </p:grpSpPr>
        <p:sp>
          <p:nvSpPr>
            <p:cNvPr id="128" name="Google Shape;128;p2"/>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2"/>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0" name="Google Shape;130;p2"/>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31" name="Google Shape;131;p2"/>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2"/>
            </a:stretch>
          </a:blipFill>
          <a:ln>
            <a:noFill/>
          </a:ln>
        </p:spPr>
      </p:sp>
      <p:sp>
        <p:nvSpPr>
          <p:cNvPr id="132" name="Google Shape;132;p2"/>
          <p:cNvSpPr/>
          <p:nvPr/>
        </p:nvSpPr>
        <p:spPr>
          <a:xfrm rot="200221">
            <a:off x="2548126" y="6187174"/>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33" name="Google Shape;133;p2"/>
          <p:cNvGrpSpPr/>
          <p:nvPr/>
        </p:nvGrpSpPr>
        <p:grpSpPr>
          <a:xfrm rot="80209">
            <a:off x="2808130" y="6363222"/>
            <a:ext cx="4536076" cy="3032843"/>
            <a:chOff x="0" y="-19050"/>
            <a:chExt cx="1625627" cy="1086903"/>
          </a:xfrm>
        </p:grpSpPr>
        <p:sp>
          <p:nvSpPr>
            <p:cNvPr id="134" name="Google Shape;134;p2"/>
            <p:cNvSpPr/>
            <p:nvPr/>
          </p:nvSpPr>
          <p:spPr>
            <a:xfrm>
              <a:off x="0" y="0"/>
              <a:ext cx="1625627" cy="1067853"/>
            </a:xfrm>
            <a:custGeom>
              <a:rect b="b" l="l" r="r" t="t"/>
              <a:pathLst>
                <a:path extrusionOk="0" h="1067853" w="1625627">
                  <a:moveTo>
                    <a:pt x="63150" y="0"/>
                  </a:moveTo>
                  <a:lnTo>
                    <a:pt x="1562478" y="0"/>
                  </a:lnTo>
                  <a:cubicBezTo>
                    <a:pt x="1579226" y="0"/>
                    <a:pt x="1595288" y="6653"/>
                    <a:pt x="1607131" y="18496"/>
                  </a:cubicBezTo>
                  <a:cubicBezTo>
                    <a:pt x="1618974" y="30339"/>
                    <a:pt x="1625627" y="46401"/>
                    <a:pt x="1625627" y="63150"/>
                  </a:cubicBezTo>
                  <a:lnTo>
                    <a:pt x="1625627" y="1004703"/>
                  </a:lnTo>
                  <a:cubicBezTo>
                    <a:pt x="1625627" y="1039580"/>
                    <a:pt x="1597354" y="1067853"/>
                    <a:pt x="1562478" y="1067853"/>
                  </a:cubicBezTo>
                  <a:lnTo>
                    <a:pt x="63150" y="1067853"/>
                  </a:lnTo>
                  <a:cubicBezTo>
                    <a:pt x="46401" y="1067853"/>
                    <a:pt x="30339" y="1061199"/>
                    <a:pt x="18496" y="1049356"/>
                  </a:cubicBezTo>
                  <a:cubicBezTo>
                    <a:pt x="6653" y="1037514"/>
                    <a:pt x="0" y="1021451"/>
                    <a:pt x="0" y="1004703"/>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5" name="Google Shape;135;p2"/>
            <p:cNvSpPr txBox="1"/>
            <p:nvPr/>
          </p:nvSpPr>
          <p:spPr>
            <a:xfrm>
              <a:off x="0" y="-19050"/>
              <a:ext cx="1625627" cy="10869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500">
                  <a:solidFill>
                    <a:schemeClr val="dk1"/>
                  </a:solidFill>
                  <a:latin typeface="Playwrite GB J"/>
                  <a:ea typeface="Playwrite GB J"/>
                  <a:cs typeface="Playwrite GB J"/>
                  <a:sym typeface="Playwrite GB J"/>
                </a:rPr>
                <a:t>Year 7  pupils will study Depleting Resources, looking at how natural resources like water, minerals, and energy are being used up. They will explore the causes of resource depletion, the impact on people and the environment, and ways to manage and conserve resources for the future. This topic helps pupils understand the importance of sustainable use and the challenges of meeting the needs of a growing population.</a:t>
              </a:r>
              <a:endParaRPr i="0" sz="1500" u="none" cap="none" strike="noStrike">
                <a:solidFill>
                  <a:schemeClr val="dk1"/>
                </a:solidFill>
                <a:latin typeface="Playwrite GB J"/>
                <a:ea typeface="Playwrite GB J"/>
                <a:cs typeface="Playwrite GB J"/>
                <a:sym typeface="Playwrite GB J"/>
              </a:endParaRPr>
            </a:p>
          </p:txBody>
        </p:sp>
      </p:grpSp>
      <p:grpSp>
        <p:nvGrpSpPr>
          <p:cNvPr id="136" name="Google Shape;136;p2"/>
          <p:cNvGrpSpPr/>
          <p:nvPr/>
        </p:nvGrpSpPr>
        <p:grpSpPr>
          <a:xfrm rot="80211">
            <a:off x="2808216" y="5657636"/>
            <a:ext cx="4536084" cy="973981"/>
            <a:chOff x="0" y="-28575"/>
            <a:chExt cx="1625627" cy="349052"/>
          </a:xfrm>
        </p:grpSpPr>
        <p:sp>
          <p:nvSpPr>
            <p:cNvPr id="137" name="Google Shape;137;p2"/>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8" name="Google Shape;138;p2"/>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39" name="Google Shape;139;p2"/>
          <p:cNvSpPr/>
          <p:nvPr/>
        </p:nvSpPr>
        <p:spPr>
          <a:xfrm rot="-5488698">
            <a:off x="-187909" y="6674830"/>
            <a:ext cx="3293072" cy="2218707"/>
          </a:xfrm>
          <a:custGeom>
            <a:rect b="b" l="l" r="r" t="t"/>
            <a:pathLst>
              <a:path extrusionOk="0" h="2218707" w="3293072">
                <a:moveTo>
                  <a:pt x="0" y="0"/>
                </a:moveTo>
                <a:lnTo>
                  <a:pt x="3293072" y="0"/>
                </a:lnTo>
                <a:lnTo>
                  <a:pt x="3293072" y="2218707"/>
                </a:lnTo>
                <a:lnTo>
                  <a:pt x="0" y="2218707"/>
                </a:lnTo>
                <a:lnTo>
                  <a:pt x="0" y="0"/>
                </a:lnTo>
                <a:close/>
              </a:path>
            </a:pathLst>
          </a:custGeom>
          <a:blipFill rotWithShape="1">
            <a:blip r:embed="rId9">
              <a:alphaModFix/>
            </a:blip>
            <a:stretch>
              <a:fillRect b="0" l="0" r="0" t="0"/>
            </a:stretch>
          </a:blipFill>
          <a:ln>
            <a:noFill/>
          </a:ln>
        </p:spPr>
      </p:sp>
      <p:grpSp>
        <p:nvGrpSpPr>
          <p:cNvPr id="140" name="Google Shape;140;p2"/>
          <p:cNvGrpSpPr/>
          <p:nvPr/>
        </p:nvGrpSpPr>
        <p:grpSpPr>
          <a:xfrm rot="-75747">
            <a:off x="585768" y="5691196"/>
            <a:ext cx="2191804" cy="3801579"/>
            <a:chOff x="0" y="-19050"/>
            <a:chExt cx="785493" cy="1362400"/>
          </a:xfrm>
        </p:grpSpPr>
        <p:sp>
          <p:nvSpPr>
            <p:cNvPr id="141" name="Google Shape;141;p2"/>
            <p:cNvSpPr/>
            <p:nvPr/>
          </p:nvSpPr>
          <p:spPr>
            <a:xfrm>
              <a:off x="0" y="0"/>
              <a:ext cx="785493" cy="1343350"/>
            </a:xfrm>
            <a:custGeom>
              <a:rect b="b" l="l" r="r" t="t"/>
              <a:pathLst>
                <a:path extrusionOk="0" h="1343350" w="785493">
                  <a:moveTo>
                    <a:pt x="130692" y="0"/>
                  </a:moveTo>
                  <a:lnTo>
                    <a:pt x="654801" y="0"/>
                  </a:lnTo>
                  <a:cubicBezTo>
                    <a:pt x="689463" y="0"/>
                    <a:pt x="722705" y="13769"/>
                    <a:pt x="747214" y="38279"/>
                  </a:cubicBezTo>
                  <a:cubicBezTo>
                    <a:pt x="771724" y="62788"/>
                    <a:pt x="785493" y="96030"/>
                    <a:pt x="785493" y="130692"/>
                  </a:cubicBezTo>
                  <a:lnTo>
                    <a:pt x="785493" y="1212658"/>
                  </a:lnTo>
                  <a:cubicBezTo>
                    <a:pt x="785493" y="1284837"/>
                    <a:pt x="726980" y="1343350"/>
                    <a:pt x="654801" y="1343350"/>
                  </a:cubicBezTo>
                  <a:lnTo>
                    <a:pt x="130692" y="1343350"/>
                  </a:lnTo>
                  <a:cubicBezTo>
                    <a:pt x="58513" y="1343350"/>
                    <a:pt x="0" y="1284837"/>
                    <a:pt x="0" y="1212658"/>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2" name="Google Shape;142;p2"/>
            <p:cNvSpPr txBox="1"/>
            <p:nvPr/>
          </p:nvSpPr>
          <p:spPr>
            <a:xfrm>
              <a:off x="0" y="-19050"/>
              <a:ext cx="785493" cy="1362400"/>
            </a:xfrm>
            <a:prstGeom prst="rect">
              <a:avLst/>
            </a:prstGeom>
            <a:noFill/>
            <a:ln>
              <a:noFill/>
            </a:ln>
          </p:spPr>
          <p:txBody>
            <a:bodyPr anchorCtr="0" anchor="ctr" bIns="50800" lIns="50800" spcFirstLastPara="1" rIns="50800" wrap="square" tIns="50800">
              <a:noAutofit/>
            </a:bodyPr>
            <a:lstStyle/>
            <a:p>
              <a:pPr indent="0" lvl="0" marL="0" marR="0" rtl="0" algn="ctr">
                <a:lnSpc>
                  <a:spcPct val="70000"/>
                </a:lnSpc>
                <a:spcBef>
                  <a:spcPts val="0"/>
                </a:spcBef>
                <a:spcAft>
                  <a:spcPts val="0"/>
                </a:spcAft>
                <a:buClr>
                  <a:srgbClr val="000000"/>
                </a:buClr>
                <a:buSzPts val="1800"/>
                <a:buFont typeface="Arial"/>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Clr>
                  <a:srgbClr val="000000"/>
                </a:buClr>
                <a:buSzPts val="1800"/>
                <a:buFont typeface="Arial"/>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Clr>
                  <a:srgbClr val="000000"/>
                </a:buClr>
                <a:buSzPts val="1800"/>
                <a:buFont typeface="Arial"/>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Clr>
                  <a:srgbClr val="000000"/>
                </a:buClr>
                <a:buSzPts val="1800"/>
                <a:buFont typeface="Arial"/>
                <a:buNone/>
              </a:pPr>
              <a:r>
                <a:rPr lang="en-US" sz="1800">
                  <a:solidFill>
                    <a:schemeClr val="dk1"/>
                  </a:solidFill>
                  <a:latin typeface="Playwrite GB J"/>
                  <a:ea typeface="Playwrite GB J"/>
                  <a:cs typeface="Playwrite GB J"/>
                  <a:sym typeface="Playwrite GB J"/>
                </a:rPr>
                <a:t>During this term, pupils will learn about empire, Silk Road trade, Black Death origins, spread, symptoms, treatments, impacts on towns and feudalism, and the Peasants’ Revolt’s causes, events, suppression, and consequences in England.</a:t>
              </a:r>
              <a:endParaRPr i="0" sz="1800" u="none" cap="none" strike="noStrike">
                <a:solidFill>
                  <a:schemeClr val="dk1"/>
                </a:solidFill>
                <a:latin typeface="Playwrite GB J"/>
                <a:ea typeface="Playwrite GB J"/>
                <a:cs typeface="Playwrite GB J"/>
                <a:sym typeface="Playwrite GB J"/>
              </a:endParaRPr>
            </a:p>
          </p:txBody>
        </p:sp>
      </p:grpSp>
      <p:grpSp>
        <p:nvGrpSpPr>
          <p:cNvPr id="143" name="Google Shape;143;p2"/>
          <p:cNvGrpSpPr/>
          <p:nvPr/>
        </p:nvGrpSpPr>
        <p:grpSpPr>
          <a:xfrm rot="-75281">
            <a:off x="544936" y="5487522"/>
            <a:ext cx="2191815" cy="835452"/>
            <a:chOff x="0" y="-28575"/>
            <a:chExt cx="785493" cy="280378"/>
          </a:xfrm>
        </p:grpSpPr>
        <p:sp>
          <p:nvSpPr>
            <p:cNvPr id="144" name="Google Shape;144;p2"/>
            <p:cNvSpPr/>
            <p:nvPr/>
          </p:nvSpPr>
          <p:spPr>
            <a:xfrm>
              <a:off x="0" y="0"/>
              <a:ext cx="785493" cy="251803"/>
            </a:xfrm>
            <a:custGeom>
              <a:rect b="b" l="l" r="r" t="t"/>
              <a:pathLst>
                <a:path extrusionOk="0" h="251803" w="785493">
                  <a:moveTo>
                    <a:pt x="125901" y="0"/>
                  </a:moveTo>
                  <a:lnTo>
                    <a:pt x="659592" y="0"/>
                  </a:lnTo>
                  <a:cubicBezTo>
                    <a:pt x="692983" y="0"/>
                    <a:pt x="725006" y="13265"/>
                    <a:pt x="748617" y="36876"/>
                  </a:cubicBezTo>
                  <a:cubicBezTo>
                    <a:pt x="772228" y="60487"/>
                    <a:pt x="785493" y="92510"/>
                    <a:pt x="785493" y="125901"/>
                  </a:cubicBezTo>
                  <a:lnTo>
                    <a:pt x="785493" y="125901"/>
                  </a:lnTo>
                  <a:cubicBezTo>
                    <a:pt x="785493" y="159292"/>
                    <a:pt x="772228" y="191316"/>
                    <a:pt x="748617" y="214927"/>
                  </a:cubicBezTo>
                  <a:cubicBezTo>
                    <a:pt x="725006" y="238538"/>
                    <a:pt x="692983" y="251803"/>
                    <a:pt x="659592" y="251803"/>
                  </a:cubicBezTo>
                  <a:lnTo>
                    <a:pt x="125901" y="251803"/>
                  </a:lnTo>
                  <a:cubicBezTo>
                    <a:pt x="92510" y="251803"/>
                    <a:pt x="60487" y="238538"/>
                    <a:pt x="36876" y="214927"/>
                  </a:cubicBezTo>
                  <a:cubicBezTo>
                    <a:pt x="13265" y="191316"/>
                    <a:pt x="0" y="159292"/>
                    <a:pt x="0" y="125901"/>
                  </a:cubicBezTo>
                  <a:lnTo>
                    <a:pt x="0" y="125901"/>
                  </a:lnTo>
                  <a:cubicBezTo>
                    <a:pt x="0" y="92510"/>
                    <a:pt x="13265" y="60487"/>
                    <a:pt x="36876" y="36876"/>
                  </a:cubicBezTo>
                  <a:cubicBezTo>
                    <a:pt x="60487" y="13265"/>
                    <a:pt x="92510" y="0"/>
                    <a:pt x="125901"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2"/>
            <p:cNvSpPr txBox="1"/>
            <p:nvPr/>
          </p:nvSpPr>
          <p:spPr>
            <a:xfrm>
              <a:off x="0" y="-28575"/>
              <a:ext cx="785493" cy="280378"/>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46" name="Google Shape;146;p2"/>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6">
              <a:alphaModFix/>
            </a:blip>
            <a:stretch>
              <a:fillRect b="0" l="0" r="0" t="0"/>
            </a:stretch>
          </a:blipFill>
          <a:ln>
            <a:noFill/>
          </a:ln>
        </p:spPr>
      </p:sp>
      <p:sp>
        <p:nvSpPr>
          <p:cNvPr id="147" name="Google Shape;147;p2"/>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0">
              <a:alphaModFix/>
            </a:blip>
            <a:stretch>
              <a:fillRect b="0" l="0" r="0" t="0"/>
            </a:stretch>
          </a:blipFill>
          <a:ln>
            <a:noFill/>
          </a:ln>
        </p:spPr>
      </p:sp>
      <p:sp>
        <p:nvSpPr>
          <p:cNvPr id="148" name="Google Shape;148;p2"/>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1">
              <a:alphaModFix/>
            </a:blip>
            <a:stretch>
              <a:fillRect b="0" l="0" r="0" t="0"/>
            </a:stretch>
          </a:blipFill>
          <a:ln>
            <a:noFill/>
          </a:ln>
        </p:spPr>
      </p:sp>
      <p:sp>
        <p:nvSpPr>
          <p:cNvPr id="149" name="Google Shape;149;p2"/>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50" name="Google Shape;150;p2"/>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3">
              <a:alphaModFix/>
            </a:blip>
            <a:stretch>
              <a:fillRect b="0" l="0" r="0" t="0"/>
            </a:stretch>
          </a:blipFill>
          <a:ln>
            <a:noFill/>
          </a:ln>
        </p:spPr>
      </p:sp>
      <p:sp>
        <p:nvSpPr>
          <p:cNvPr id="151" name="Google Shape;151;p2"/>
          <p:cNvSpPr/>
          <p:nvPr/>
        </p:nvSpPr>
        <p:spPr>
          <a:xfrm>
            <a:off x="4684165" y="1662726"/>
            <a:ext cx="2547592" cy="2139977"/>
          </a:xfrm>
          <a:custGeom>
            <a:rect b="b" l="l" r="r" t="t"/>
            <a:pathLst>
              <a:path extrusionOk="0" h="2139977" w="2547592">
                <a:moveTo>
                  <a:pt x="0" y="0"/>
                </a:moveTo>
                <a:lnTo>
                  <a:pt x="2547591" y="0"/>
                </a:lnTo>
                <a:lnTo>
                  <a:pt x="2547591" y="2139977"/>
                </a:lnTo>
                <a:lnTo>
                  <a:pt x="0" y="2139977"/>
                </a:lnTo>
                <a:lnTo>
                  <a:pt x="0" y="0"/>
                </a:lnTo>
                <a:close/>
              </a:path>
            </a:pathLst>
          </a:custGeom>
          <a:blipFill rotWithShape="1">
            <a:blip r:embed="rId14">
              <a:alphaModFix/>
            </a:blip>
            <a:stretch>
              <a:fillRect b="0" l="0" r="0" t="0"/>
            </a:stretch>
          </a:blipFill>
          <a:ln>
            <a:noFill/>
          </a:ln>
        </p:spPr>
      </p:sp>
      <p:sp>
        <p:nvSpPr>
          <p:cNvPr id="152" name="Google Shape;152;p2"/>
          <p:cNvSpPr/>
          <p:nvPr/>
        </p:nvSpPr>
        <p:spPr>
          <a:xfrm>
            <a:off x="5185143" y="3983678"/>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5">
              <a:alphaModFix/>
            </a:blip>
            <a:stretch>
              <a:fillRect b="0" l="0" r="0" t="0"/>
            </a:stretch>
          </a:blipFill>
          <a:ln>
            <a:noFill/>
          </a:ln>
        </p:spPr>
      </p:sp>
      <p:sp>
        <p:nvSpPr>
          <p:cNvPr id="153" name="Google Shape;153;p2"/>
          <p:cNvSpPr/>
          <p:nvPr/>
        </p:nvSpPr>
        <p:spPr>
          <a:xfrm>
            <a:off x="537226" y="9625572"/>
            <a:ext cx="822094" cy="800514"/>
          </a:xfrm>
          <a:custGeom>
            <a:rect b="b" l="l" r="r" t="t"/>
            <a:pathLst>
              <a:path extrusionOk="0" h="800514" w="822094">
                <a:moveTo>
                  <a:pt x="0" y="0"/>
                </a:moveTo>
                <a:lnTo>
                  <a:pt x="822095" y="0"/>
                </a:lnTo>
                <a:lnTo>
                  <a:pt x="822095" y="800514"/>
                </a:lnTo>
                <a:lnTo>
                  <a:pt x="0" y="800514"/>
                </a:lnTo>
                <a:lnTo>
                  <a:pt x="0" y="0"/>
                </a:lnTo>
                <a:close/>
              </a:path>
            </a:pathLst>
          </a:custGeom>
          <a:blipFill rotWithShape="1">
            <a:blip r:embed="rId16">
              <a:alphaModFix/>
            </a:blip>
            <a:stretch>
              <a:fillRect b="0" l="0" r="0" t="0"/>
            </a:stretch>
          </a:blipFill>
          <a:ln>
            <a:noFill/>
          </a:ln>
        </p:spPr>
      </p:sp>
      <p:sp>
        <p:nvSpPr>
          <p:cNvPr id="154" name="Google Shape;154;p2"/>
          <p:cNvSpPr/>
          <p:nvPr/>
        </p:nvSpPr>
        <p:spPr>
          <a:xfrm rot="7527328">
            <a:off x="1431912" y="9938435"/>
            <a:ext cx="499574" cy="462033"/>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5" name="Google Shape;155;p2"/>
          <p:cNvSpPr/>
          <p:nvPr/>
        </p:nvSpPr>
        <p:spPr>
          <a:xfrm rot="-8391871">
            <a:off x="6224845" y="9625006"/>
            <a:ext cx="822608" cy="8010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6" name="Google Shape;156;p2"/>
          <p:cNvSpPr txBox="1"/>
          <p:nvPr/>
        </p:nvSpPr>
        <p:spPr>
          <a:xfrm rot="141692">
            <a:off x="3473093" y="5840626"/>
            <a:ext cx="3312713" cy="60801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GEOGRAPHY</a:t>
            </a:r>
            <a:endParaRPr b="0" i="0" sz="1400" u="none" cap="none" strike="noStrike">
              <a:solidFill>
                <a:srgbClr val="000000"/>
              </a:solidFill>
              <a:latin typeface="Arial"/>
              <a:ea typeface="Arial"/>
              <a:cs typeface="Arial"/>
              <a:sym typeface="Arial"/>
            </a:endParaRPr>
          </a:p>
        </p:txBody>
      </p:sp>
      <p:sp>
        <p:nvSpPr>
          <p:cNvPr id="157" name="Google Shape;157;p2"/>
          <p:cNvSpPr txBox="1"/>
          <p:nvPr/>
        </p:nvSpPr>
        <p:spPr>
          <a:xfrm rot="-69772">
            <a:off x="787361" y="562294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HISTORY</a:t>
            </a:r>
            <a:endParaRPr b="0" i="0" sz="1400" u="none" cap="none" strike="noStrike">
              <a:solidFill>
                <a:srgbClr val="000000"/>
              </a:solidFill>
              <a:latin typeface="Arial"/>
              <a:ea typeface="Arial"/>
              <a:cs typeface="Arial"/>
              <a:sym typeface="Arial"/>
            </a:endParaRPr>
          </a:p>
        </p:txBody>
      </p:sp>
      <p:sp>
        <p:nvSpPr>
          <p:cNvPr id="158" name="Google Shape;158;p2"/>
          <p:cNvSpPr txBox="1"/>
          <p:nvPr/>
        </p:nvSpPr>
        <p:spPr>
          <a:xfrm rot="-1216">
            <a:off x="708976" y="115768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MFL - SPANISH</a:t>
            </a:r>
            <a:endParaRPr b="0" i="0" sz="1400" u="none" cap="none" strike="noStrike">
              <a:solidFill>
                <a:srgbClr val="000000"/>
              </a:solidFill>
              <a:latin typeface="Arial"/>
              <a:ea typeface="Arial"/>
              <a:cs typeface="Arial"/>
              <a:sym typeface="Arial"/>
            </a:endParaRPr>
          </a:p>
        </p:txBody>
      </p:sp>
      <p:sp>
        <p:nvSpPr>
          <p:cNvPr id="159" name="Google Shape;159;p2"/>
          <p:cNvSpPr txBox="1"/>
          <p:nvPr/>
        </p:nvSpPr>
        <p:spPr>
          <a:xfrm>
            <a:off x="501825" y="1960725"/>
            <a:ext cx="3807600" cy="2770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1200"/>
              </a:spcAft>
              <a:buNone/>
            </a:pPr>
            <a:r>
              <a:rPr lang="en-US">
                <a:latin typeface="Playwrite GB S"/>
                <a:ea typeface="Playwrite GB S"/>
                <a:cs typeface="Playwrite GB S"/>
                <a:sym typeface="Playwrite GB S"/>
              </a:rPr>
              <a:t>This term we begin our topic “Un viaje por Barcelona”, where we will learn about the city of Barcelona and all it has to offer. We will learn how to name places of interest in Spanish and describe what there is is to visit in the city. We will also learn how to say what we will do in those places if we visit, using the future tense. Our listening and reading skills will be developed through the use of authentic materials about Barcelona.</a:t>
            </a:r>
            <a:endParaRPr>
              <a:latin typeface="Playwrite GB S"/>
              <a:ea typeface="Playwrite GB S"/>
              <a:cs typeface="Playwrite GB S"/>
              <a:sym typeface="Playwrite GB 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7" l="-5112" r="-6366" t="-2849"/>
            </a:stretch>
          </a:blipFill>
          <a:ln>
            <a:noFill/>
          </a:ln>
        </p:spPr>
      </p:sp>
      <p:sp>
        <p:nvSpPr>
          <p:cNvPr id="165" name="Google Shape;165;p3"/>
          <p:cNvSpPr/>
          <p:nvPr/>
        </p:nvSpPr>
        <p:spPr>
          <a:xfrm rot="-8513943">
            <a:off x="217622" y="4101953"/>
            <a:ext cx="1077401" cy="1077401"/>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166" name="Google Shape;166;p3"/>
          <p:cNvSpPr/>
          <p:nvPr/>
        </p:nvSpPr>
        <p:spPr>
          <a:xfrm rot="-171744">
            <a:off x="182407" y="1521927"/>
            <a:ext cx="4593347" cy="3164228"/>
          </a:xfrm>
          <a:custGeom>
            <a:rect b="b" l="l" r="r" t="t"/>
            <a:pathLst>
              <a:path extrusionOk="0" h="3090906" w="4587616">
                <a:moveTo>
                  <a:pt x="0" y="0"/>
                </a:moveTo>
                <a:lnTo>
                  <a:pt x="4587615" y="0"/>
                </a:lnTo>
                <a:lnTo>
                  <a:pt x="4587615" y="3090906"/>
                </a:lnTo>
                <a:lnTo>
                  <a:pt x="0" y="3090906"/>
                </a:lnTo>
                <a:lnTo>
                  <a:pt x="0" y="0"/>
                </a:lnTo>
                <a:close/>
              </a:path>
            </a:pathLst>
          </a:custGeom>
          <a:blipFill rotWithShape="1">
            <a:blip r:embed="rId5">
              <a:alphaModFix/>
            </a:blip>
            <a:stretch>
              <a:fillRect b="0" l="0" r="0" t="0"/>
            </a:stretch>
          </a:blipFill>
          <a:ln>
            <a:noFill/>
          </a:ln>
        </p:spPr>
      </p:sp>
      <p:sp>
        <p:nvSpPr>
          <p:cNvPr id="167" name="Google Shape;167;p3"/>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68" name="Google Shape;168;p3"/>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2"/>
            </a:stretch>
          </a:blipFill>
          <a:ln>
            <a:noFill/>
          </a:ln>
        </p:spPr>
      </p:sp>
      <p:sp>
        <p:nvSpPr>
          <p:cNvPr id="169" name="Google Shape;169;p3"/>
          <p:cNvSpPr/>
          <p:nvPr/>
        </p:nvSpPr>
        <p:spPr>
          <a:xfrm rot="200221">
            <a:off x="2645032" y="6956065"/>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70" name="Google Shape;170;p3"/>
          <p:cNvGrpSpPr/>
          <p:nvPr/>
        </p:nvGrpSpPr>
        <p:grpSpPr>
          <a:xfrm rot="80209">
            <a:off x="2807171" y="6213174"/>
            <a:ext cx="4536076" cy="3554241"/>
            <a:chOff x="0" y="-28575"/>
            <a:chExt cx="1625627" cy="1273760"/>
          </a:xfrm>
        </p:grpSpPr>
        <p:sp>
          <p:nvSpPr>
            <p:cNvPr id="171" name="Google Shape;171;p3"/>
            <p:cNvSpPr/>
            <p:nvPr/>
          </p:nvSpPr>
          <p:spPr>
            <a:xfrm>
              <a:off x="0" y="0"/>
              <a:ext cx="1625627" cy="1245185"/>
            </a:xfrm>
            <a:custGeom>
              <a:rect b="b" l="l" r="r" t="t"/>
              <a:pathLst>
                <a:path extrusionOk="0" h="1245185" w="1625627">
                  <a:moveTo>
                    <a:pt x="63150" y="0"/>
                  </a:moveTo>
                  <a:lnTo>
                    <a:pt x="1562478" y="0"/>
                  </a:lnTo>
                  <a:cubicBezTo>
                    <a:pt x="1579226" y="0"/>
                    <a:pt x="1595288" y="6653"/>
                    <a:pt x="1607131" y="18496"/>
                  </a:cubicBezTo>
                  <a:cubicBezTo>
                    <a:pt x="1618974" y="30339"/>
                    <a:pt x="1625627" y="46401"/>
                    <a:pt x="1625627" y="63150"/>
                  </a:cubicBezTo>
                  <a:lnTo>
                    <a:pt x="1625627" y="1182036"/>
                  </a:lnTo>
                  <a:cubicBezTo>
                    <a:pt x="1625627" y="1216912"/>
                    <a:pt x="1597354" y="1245185"/>
                    <a:pt x="1562478" y="1245185"/>
                  </a:cubicBezTo>
                  <a:lnTo>
                    <a:pt x="63150" y="1245185"/>
                  </a:lnTo>
                  <a:cubicBezTo>
                    <a:pt x="46401" y="1245185"/>
                    <a:pt x="30339" y="1238532"/>
                    <a:pt x="18496" y="1226689"/>
                  </a:cubicBezTo>
                  <a:cubicBezTo>
                    <a:pt x="6653" y="1214846"/>
                    <a:pt x="0" y="1198784"/>
                    <a:pt x="0" y="1182036"/>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3"/>
            <p:cNvSpPr txBox="1"/>
            <p:nvPr/>
          </p:nvSpPr>
          <p:spPr>
            <a:xfrm>
              <a:off x="0" y="-28575"/>
              <a:ext cx="1625627" cy="127376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3" name="Google Shape;173;p3"/>
          <p:cNvGrpSpPr/>
          <p:nvPr/>
        </p:nvGrpSpPr>
        <p:grpSpPr>
          <a:xfrm rot="80209">
            <a:off x="2837269" y="6213525"/>
            <a:ext cx="4536076" cy="973979"/>
            <a:chOff x="0" y="-28575"/>
            <a:chExt cx="1625627" cy="349052"/>
          </a:xfrm>
        </p:grpSpPr>
        <p:sp>
          <p:nvSpPr>
            <p:cNvPr id="174" name="Google Shape;174;p3"/>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3"/>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176" name="Google Shape;176;p3"/>
          <p:cNvGrpSpPr/>
          <p:nvPr/>
        </p:nvGrpSpPr>
        <p:grpSpPr>
          <a:xfrm rot="-75747">
            <a:off x="442532" y="6192131"/>
            <a:ext cx="2191804" cy="4368607"/>
            <a:chOff x="0" y="-28575"/>
            <a:chExt cx="785493" cy="1565610"/>
          </a:xfrm>
        </p:grpSpPr>
        <p:sp>
          <p:nvSpPr>
            <p:cNvPr id="177" name="Google Shape;177;p3"/>
            <p:cNvSpPr/>
            <p:nvPr/>
          </p:nvSpPr>
          <p:spPr>
            <a:xfrm>
              <a:off x="0" y="0"/>
              <a:ext cx="785493" cy="1537035"/>
            </a:xfrm>
            <a:custGeom>
              <a:rect b="b" l="l" r="r" t="t"/>
              <a:pathLst>
                <a:path extrusionOk="0" h="1537035" w="785493">
                  <a:moveTo>
                    <a:pt x="130692" y="0"/>
                  </a:moveTo>
                  <a:lnTo>
                    <a:pt x="654801" y="0"/>
                  </a:lnTo>
                  <a:cubicBezTo>
                    <a:pt x="689463" y="0"/>
                    <a:pt x="722705" y="13769"/>
                    <a:pt x="747214" y="38279"/>
                  </a:cubicBezTo>
                  <a:cubicBezTo>
                    <a:pt x="771724" y="62788"/>
                    <a:pt x="785493" y="96030"/>
                    <a:pt x="785493" y="130692"/>
                  </a:cubicBezTo>
                  <a:lnTo>
                    <a:pt x="785493" y="1406343"/>
                  </a:lnTo>
                  <a:cubicBezTo>
                    <a:pt x="785493" y="1478523"/>
                    <a:pt x="726980" y="1537035"/>
                    <a:pt x="654801" y="1537035"/>
                  </a:cubicBezTo>
                  <a:lnTo>
                    <a:pt x="130692" y="1537035"/>
                  </a:lnTo>
                  <a:cubicBezTo>
                    <a:pt x="96030" y="1537035"/>
                    <a:pt x="62788" y="1523266"/>
                    <a:pt x="38279" y="1498757"/>
                  </a:cubicBezTo>
                  <a:cubicBezTo>
                    <a:pt x="13769" y="1474247"/>
                    <a:pt x="0" y="1441005"/>
                    <a:pt x="0" y="1406343"/>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p3"/>
            <p:cNvSpPr txBox="1"/>
            <p:nvPr/>
          </p:nvSpPr>
          <p:spPr>
            <a:xfrm>
              <a:off x="0" y="-28575"/>
              <a:ext cx="785493" cy="156561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79" name="Google Shape;179;p3"/>
          <p:cNvSpPr/>
          <p:nvPr/>
        </p:nvSpPr>
        <p:spPr>
          <a:xfrm rot="-5400000">
            <a:off x="-169240" y="7681965"/>
            <a:ext cx="3467704" cy="2336365"/>
          </a:xfrm>
          <a:custGeom>
            <a:rect b="b" l="l" r="r" t="t"/>
            <a:pathLst>
              <a:path extrusionOk="0" h="2336365" w="3467704">
                <a:moveTo>
                  <a:pt x="0" y="0"/>
                </a:moveTo>
                <a:lnTo>
                  <a:pt x="3467704" y="0"/>
                </a:lnTo>
                <a:lnTo>
                  <a:pt x="3467704" y="2336366"/>
                </a:lnTo>
                <a:lnTo>
                  <a:pt x="0" y="2336366"/>
                </a:lnTo>
                <a:lnTo>
                  <a:pt x="0" y="0"/>
                </a:lnTo>
                <a:close/>
              </a:path>
            </a:pathLst>
          </a:custGeom>
          <a:blipFill rotWithShape="1">
            <a:blip r:embed="rId9">
              <a:alphaModFix/>
            </a:blip>
            <a:stretch>
              <a:fillRect b="0" l="0" r="0" t="0"/>
            </a:stretch>
          </a:blipFill>
          <a:ln>
            <a:noFill/>
          </a:ln>
        </p:spPr>
      </p:sp>
      <p:grpSp>
        <p:nvGrpSpPr>
          <p:cNvPr id="180" name="Google Shape;180;p3"/>
          <p:cNvGrpSpPr/>
          <p:nvPr/>
        </p:nvGrpSpPr>
        <p:grpSpPr>
          <a:xfrm rot="-71011">
            <a:off x="358200" y="6125953"/>
            <a:ext cx="2312199" cy="1029226"/>
            <a:chOff x="0" y="-28575"/>
            <a:chExt cx="785493" cy="447303"/>
          </a:xfrm>
        </p:grpSpPr>
        <p:sp>
          <p:nvSpPr>
            <p:cNvPr id="181" name="Google Shape;181;p3"/>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3"/>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83" name="Google Shape;183;p3"/>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184" name="Google Shape;184;p3"/>
          <p:cNvSpPr/>
          <p:nvPr/>
        </p:nvSpPr>
        <p:spPr>
          <a:xfrm rot="149747">
            <a:off x="4443337" y="4231631"/>
            <a:ext cx="481654" cy="693028"/>
          </a:xfrm>
          <a:custGeom>
            <a:rect b="b" l="l" r="r" t="t"/>
            <a:pathLst>
              <a:path extrusionOk="0" h="693028" w="481654">
                <a:moveTo>
                  <a:pt x="0" y="0"/>
                </a:moveTo>
                <a:lnTo>
                  <a:pt x="481655" y="0"/>
                </a:lnTo>
                <a:lnTo>
                  <a:pt x="481655" y="693028"/>
                </a:lnTo>
                <a:lnTo>
                  <a:pt x="0" y="693028"/>
                </a:lnTo>
                <a:lnTo>
                  <a:pt x="0" y="0"/>
                </a:lnTo>
                <a:close/>
              </a:path>
            </a:pathLst>
          </a:custGeom>
          <a:blipFill rotWithShape="1">
            <a:blip r:embed="rId11">
              <a:alphaModFix/>
            </a:blip>
            <a:stretch>
              <a:fillRect b="0" l="0" r="0" t="0"/>
            </a:stretch>
          </a:blipFill>
          <a:ln>
            <a:noFill/>
          </a:ln>
        </p:spPr>
      </p:sp>
      <p:sp>
        <p:nvSpPr>
          <p:cNvPr id="185" name="Google Shape;185;p3"/>
          <p:cNvSpPr/>
          <p:nvPr/>
        </p:nvSpPr>
        <p:spPr>
          <a:xfrm rot="-6778666">
            <a:off x="2741144" y="5797916"/>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86" name="Google Shape;186;p3"/>
          <p:cNvSpPr/>
          <p:nvPr/>
        </p:nvSpPr>
        <p:spPr>
          <a:xfrm rot="-6765606">
            <a:off x="473690" y="5813226"/>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3">
              <a:alphaModFix/>
            </a:blip>
            <a:stretch>
              <a:fillRect b="0" l="0" r="0" t="0"/>
            </a:stretch>
          </a:blipFill>
          <a:ln>
            <a:noFill/>
          </a:ln>
        </p:spPr>
      </p:sp>
      <p:sp>
        <p:nvSpPr>
          <p:cNvPr id="187" name="Google Shape;187;p3"/>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grpSp>
        <p:nvGrpSpPr>
          <p:cNvPr id="188" name="Google Shape;188;p3"/>
          <p:cNvGrpSpPr/>
          <p:nvPr/>
        </p:nvGrpSpPr>
        <p:grpSpPr>
          <a:xfrm rot="-1355">
            <a:off x="405909" y="1705464"/>
            <a:ext cx="4142922" cy="3218994"/>
            <a:chOff x="4" y="-4"/>
            <a:chExt cx="1484705" cy="1153596"/>
          </a:xfrm>
        </p:grpSpPr>
        <p:sp>
          <p:nvSpPr>
            <p:cNvPr id="189" name="Google Shape;189;p3"/>
            <p:cNvSpPr/>
            <p:nvPr/>
          </p:nvSpPr>
          <p:spPr>
            <a:xfrm>
              <a:off x="4" y="-4"/>
              <a:ext cx="1483615" cy="1094402"/>
            </a:xfrm>
            <a:custGeom>
              <a:rect b="b" l="l" r="r" t="t"/>
              <a:pathLst>
                <a:path extrusionOk="0" h="983732" w="1483615">
                  <a:moveTo>
                    <a:pt x="69194" y="0"/>
                  </a:moveTo>
                  <a:lnTo>
                    <a:pt x="1414421" y="0"/>
                  </a:lnTo>
                  <a:cubicBezTo>
                    <a:pt x="1432772" y="0"/>
                    <a:pt x="1450372" y="7290"/>
                    <a:pt x="1463349" y="20267"/>
                  </a:cubicBezTo>
                  <a:cubicBezTo>
                    <a:pt x="1476325" y="33243"/>
                    <a:pt x="1483615" y="50843"/>
                    <a:pt x="1483615" y="69194"/>
                  </a:cubicBezTo>
                  <a:lnTo>
                    <a:pt x="1483615" y="914538"/>
                  </a:lnTo>
                  <a:cubicBezTo>
                    <a:pt x="1483615" y="932889"/>
                    <a:pt x="1476325" y="950489"/>
                    <a:pt x="1463349" y="963466"/>
                  </a:cubicBezTo>
                  <a:cubicBezTo>
                    <a:pt x="1450372" y="976442"/>
                    <a:pt x="1432772" y="983732"/>
                    <a:pt x="1414421" y="983732"/>
                  </a:cubicBezTo>
                  <a:lnTo>
                    <a:pt x="69194" y="983732"/>
                  </a:lnTo>
                  <a:cubicBezTo>
                    <a:pt x="50843" y="983732"/>
                    <a:pt x="33243" y="976442"/>
                    <a:pt x="20267" y="963466"/>
                  </a:cubicBezTo>
                  <a:cubicBezTo>
                    <a:pt x="7290" y="950489"/>
                    <a:pt x="0" y="932889"/>
                    <a:pt x="0" y="914538"/>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3"/>
            <p:cNvSpPr txBox="1"/>
            <p:nvPr/>
          </p:nvSpPr>
          <p:spPr>
            <a:xfrm>
              <a:off x="1209" y="22292"/>
              <a:ext cx="1483500" cy="1131300"/>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rPr lang="en-US" sz="1700">
                  <a:solidFill>
                    <a:schemeClr val="dk1"/>
                  </a:solidFill>
                  <a:latin typeface="Playwrite GB J"/>
                  <a:ea typeface="Playwrite GB J"/>
                  <a:cs typeface="Playwrite GB J"/>
                  <a:sym typeface="Playwrite GB J"/>
                </a:rPr>
                <a:t>Throughout</a:t>
              </a:r>
              <a:r>
                <a:rPr lang="en-US" sz="1700">
                  <a:solidFill>
                    <a:schemeClr val="dk1"/>
                  </a:solidFill>
                  <a:latin typeface="Playwrite GB J"/>
                  <a:ea typeface="Playwrite GB J"/>
                  <a:cs typeface="Playwrite GB J"/>
                  <a:sym typeface="Playwrite GB J"/>
                </a:rPr>
                <a:t> this half term, Year 7 will be discussing why we take part in physical activity and the benefits living healthily has on </a:t>
              </a:r>
              <a:r>
                <a:rPr lang="en-US" sz="1700">
                  <a:solidFill>
                    <a:schemeClr val="dk1"/>
                  </a:solidFill>
                  <a:latin typeface="Playwrite GB J"/>
                  <a:ea typeface="Playwrite GB J"/>
                  <a:cs typeface="Playwrite GB J"/>
                  <a:sym typeface="Playwrite GB J"/>
                </a:rPr>
                <a:t>their</a:t>
              </a:r>
              <a:r>
                <a:rPr lang="en-US" sz="1700">
                  <a:solidFill>
                    <a:schemeClr val="dk1"/>
                  </a:solidFill>
                  <a:latin typeface="Playwrite GB J"/>
                  <a:ea typeface="Playwrite GB J"/>
                  <a:cs typeface="Playwrite GB J"/>
                  <a:sym typeface="Playwrite GB J"/>
                </a:rPr>
                <a:t> bodies within Health, Fitness and Wellbeing. They will have the opportunity to create sports specific workout </a:t>
              </a:r>
              <a:r>
                <a:rPr lang="en-US" sz="1700">
                  <a:solidFill>
                    <a:schemeClr val="dk1"/>
                  </a:solidFill>
                  <a:latin typeface="Playwrite GB J"/>
                  <a:ea typeface="Playwrite GB J"/>
                  <a:cs typeface="Playwrite GB J"/>
                  <a:sym typeface="Playwrite GB J"/>
                </a:rPr>
                <a:t>circuits</a:t>
              </a:r>
              <a:r>
                <a:rPr lang="en-US" sz="1700">
                  <a:solidFill>
                    <a:schemeClr val="dk1"/>
                  </a:solidFill>
                  <a:latin typeface="Playwrite GB J"/>
                  <a:ea typeface="Playwrite GB J"/>
                  <a:cs typeface="Playwrite GB J"/>
                  <a:sym typeface="Playwrite GB J"/>
                </a:rPr>
                <a:t> and begin to take part in different types of exercise. </a:t>
              </a:r>
              <a:endParaRPr i="0" sz="1700" u="none" cap="none" strike="noStrike">
                <a:solidFill>
                  <a:schemeClr val="dk1"/>
                </a:solidFill>
                <a:latin typeface="Playwrite GB J"/>
                <a:ea typeface="Playwrite GB J"/>
                <a:cs typeface="Playwrite GB J"/>
                <a:sym typeface="Playwrite GB J"/>
              </a:endParaRPr>
            </a:p>
          </p:txBody>
        </p:sp>
      </p:grpSp>
      <p:sp>
        <p:nvSpPr>
          <p:cNvPr id="191" name="Google Shape;191;p3"/>
          <p:cNvSpPr/>
          <p:nvPr/>
        </p:nvSpPr>
        <p:spPr>
          <a:xfrm>
            <a:off x="3992714" y="469805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192" name="Google Shape;192;p3"/>
          <p:cNvSpPr/>
          <p:nvPr/>
        </p:nvSpPr>
        <p:spPr>
          <a:xfrm rot="2877138">
            <a:off x="1764925" y="4784740"/>
            <a:ext cx="992690" cy="980979"/>
          </a:xfrm>
          <a:custGeom>
            <a:rect b="b" l="l" r="r" t="t"/>
            <a:pathLst>
              <a:path extrusionOk="0" h="980979" w="992690">
                <a:moveTo>
                  <a:pt x="0" y="0"/>
                </a:moveTo>
                <a:lnTo>
                  <a:pt x="992690" y="0"/>
                </a:lnTo>
                <a:lnTo>
                  <a:pt x="992690" y="980979"/>
                </a:lnTo>
                <a:lnTo>
                  <a:pt x="0" y="980979"/>
                </a:lnTo>
                <a:lnTo>
                  <a:pt x="0" y="0"/>
                </a:lnTo>
                <a:close/>
              </a:path>
            </a:pathLst>
          </a:custGeom>
          <a:blipFill rotWithShape="1">
            <a:blip r:embed="rId16">
              <a:alphaModFix/>
            </a:blip>
            <a:stretch>
              <a:fillRect b="-4254" l="0" r="-10126" t="-4254"/>
            </a:stretch>
          </a:blipFill>
          <a:ln>
            <a:noFill/>
          </a:ln>
        </p:spPr>
      </p:sp>
      <p:sp>
        <p:nvSpPr>
          <p:cNvPr id="193" name="Google Shape;193;p3"/>
          <p:cNvSpPr txBox="1"/>
          <p:nvPr/>
        </p:nvSpPr>
        <p:spPr>
          <a:xfrm rot="80260">
            <a:off x="3205403" y="6446818"/>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DESIGN AND TECHNOLOGY</a:t>
            </a:r>
            <a:endParaRPr b="0" i="0" sz="3950" u="none" cap="none" strike="noStrike">
              <a:solidFill>
                <a:srgbClr val="FFFFFF"/>
              </a:solidFill>
              <a:latin typeface="Just Another Hand"/>
              <a:ea typeface="Just Another Hand"/>
              <a:cs typeface="Just Another Hand"/>
              <a:sym typeface="Just Another Hand"/>
            </a:endParaRPr>
          </a:p>
        </p:txBody>
      </p:sp>
      <p:sp>
        <p:nvSpPr>
          <p:cNvPr id="194" name="Google Shape;194;p3"/>
          <p:cNvSpPr txBox="1"/>
          <p:nvPr/>
        </p:nvSpPr>
        <p:spPr>
          <a:xfrm rot="-69772">
            <a:off x="619966" y="637830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R.E</a:t>
            </a:r>
            <a:endParaRPr b="0" i="0" sz="3950" u="none" cap="none" strike="noStrike">
              <a:solidFill>
                <a:srgbClr val="FFFFFF"/>
              </a:solidFill>
              <a:latin typeface="Just Another Hand"/>
              <a:ea typeface="Just Another Hand"/>
              <a:cs typeface="Just Another Hand"/>
              <a:sym typeface="Just Another Hand"/>
            </a:endParaRPr>
          </a:p>
        </p:txBody>
      </p:sp>
      <p:grpSp>
        <p:nvGrpSpPr>
          <p:cNvPr id="195" name="Google Shape;195;p3"/>
          <p:cNvGrpSpPr/>
          <p:nvPr/>
        </p:nvGrpSpPr>
        <p:grpSpPr>
          <a:xfrm rot="-1355">
            <a:off x="390642" y="974744"/>
            <a:ext cx="4139880" cy="973995"/>
            <a:chOff x="0" y="-28575"/>
            <a:chExt cx="1483615" cy="349052"/>
          </a:xfrm>
        </p:grpSpPr>
        <p:sp>
          <p:nvSpPr>
            <p:cNvPr id="196" name="Google Shape;196;p3"/>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3"/>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198" name="Google Shape;198;p3"/>
          <p:cNvSpPr txBox="1"/>
          <p:nvPr/>
        </p:nvSpPr>
        <p:spPr>
          <a:xfrm rot="-1216">
            <a:off x="779099" y="1157703"/>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P.E</a:t>
            </a:r>
            <a:endParaRPr b="0" i="0" sz="3950" u="none" cap="none" strike="noStrike">
              <a:solidFill>
                <a:srgbClr val="FFFFFF"/>
              </a:solidFill>
              <a:latin typeface="Just Another Hand"/>
              <a:ea typeface="Just Another Hand"/>
              <a:cs typeface="Just Another Hand"/>
              <a:sym typeface="Just Another Hand"/>
            </a:endParaRPr>
          </a:p>
        </p:txBody>
      </p:sp>
      <p:pic>
        <p:nvPicPr>
          <p:cNvPr id="199" name="Google Shape;199;p3"/>
          <p:cNvPicPr preferRelativeResize="0"/>
          <p:nvPr/>
        </p:nvPicPr>
        <p:blipFill>
          <a:blip r:embed="rId17">
            <a:alphaModFix/>
          </a:blip>
          <a:stretch>
            <a:fillRect/>
          </a:stretch>
        </p:blipFill>
        <p:spPr>
          <a:xfrm>
            <a:off x="5073100" y="1650650"/>
            <a:ext cx="2023070" cy="2096488"/>
          </a:xfrm>
          <a:prstGeom prst="rect">
            <a:avLst/>
          </a:prstGeom>
          <a:noFill/>
          <a:ln>
            <a:noFill/>
          </a:ln>
        </p:spPr>
      </p:pic>
      <p:sp>
        <p:nvSpPr>
          <p:cNvPr id="200" name="Google Shape;200;p3"/>
          <p:cNvSpPr txBox="1"/>
          <p:nvPr/>
        </p:nvSpPr>
        <p:spPr>
          <a:xfrm>
            <a:off x="346125" y="7177200"/>
            <a:ext cx="2287500" cy="3485100"/>
          </a:xfrm>
          <a:prstGeom prst="rect">
            <a:avLst/>
          </a:prstGeom>
          <a:noFill/>
          <a:ln>
            <a:noFill/>
          </a:ln>
        </p:spPr>
        <p:txBody>
          <a:bodyPr anchorCtr="0" anchor="t" bIns="91425" lIns="91425" spcFirstLastPara="1" rIns="91425" wrap="square" tIns="91425">
            <a:spAutoFit/>
          </a:bodyPr>
          <a:lstStyle/>
          <a:p>
            <a:pPr indent="0" lvl="0" marL="0" rtl="0" algn="ctr">
              <a:lnSpc>
                <a:spcPct val="116666"/>
              </a:lnSpc>
              <a:spcBef>
                <a:spcPts val="0"/>
              </a:spcBef>
              <a:spcAft>
                <a:spcPts val="0"/>
              </a:spcAft>
              <a:buNone/>
            </a:pPr>
            <a:r>
              <a:rPr lang="en-US" sz="1550">
                <a:solidFill>
                  <a:schemeClr val="dk1"/>
                </a:solidFill>
                <a:latin typeface="Playwrite GB J"/>
                <a:ea typeface="Playwrite GB J"/>
                <a:cs typeface="Playwrite GB J"/>
                <a:sym typeface="Playwrite GB J"/>
              </a:rPr>
              <a:t>T</a:t>
            </a:r>
            <a:r>
              <a:rPr lang="en-US" sz="1550">
                <a:solidFill>
                  <a:schemeClr val="dk1"/>
                </a:solidFill>
                <a:latin typeface="Playwrite GB J"/>
                <a:ea typeface="Playwrite GB J"/>
                <a:cs typeface="Playwrite GB J"/>
                <a:sym typeface="Playwrite GB J"/>
              </a:rPr>
              <a:t>his half term, Year 7 will be continuing and finishing the topic ‘God’ before starting the topic, ‘Eastern </a:t>
            </a:r>
            <a:r>
              <a:rPr lang="en-US" sz="1550">
                <a:solidFill>
                  <a:schemeClr val="dk1"/>
                </a:solidFill>
                <a:latin typeface="Playwrite GB J"/>
                <a:ea typeface="Playwrite GB J"/>
                <a:cs typeface="Playwrite GB J"/>
                <a:sym typeface="Playwrite GB J"/>
              </a:rPr>
              <a:t>Religions</a:t>
            </a:r>
            <a:r>
              <a:rPr lang="en-US" sz="1550">
                <a:solidFill>
                  <a:schemeClr val="dk1"/>
                </a:solidFill>
                <a:latin typeface="Playwrite GB J"/>
                <a:ea typeface="Playwrite GB J"/>
                <a:cs typeface="Playwrite GB J"/>
                <a:sym typeface="Playwrite GB J"/>
              </a:rPr>
              <a:t>’. This topic involves the exploration of Eastern diversity, </a:t>
            </a:r>
            <a:r>
              <a:rPr lang="en-US" sz="1550">
                <a:solidFill>
                  <a:schemeClr val="dk1"/>
                </a:solidFill>
                <a:latin typeface="Playwrite GB J"/>
                <a:ea typeface="Playwrite GB J"/>
                <a:cs typeface="Playwrite GB J"/>
                <a:sym typeface="Playwrite GB J"/>
              </a:rPr>
              <a:t>tradition, </a:t>
            </a:r>
            <a:r>
              <a:rPr lang="en-US" sz="1550">
                <a:solidFill>
                  <a:schemeClr val="dk1"/>
                </a:solidFill>
                <a:latin typeface="Playwrite GB J"/>
                <a:ea typeface="Playwrite GB J"/>
                <a:cs typeface="Playwrite GB J"/>
                <a:sym typeface="Playwrite GB J"/>
              </a:rPr>
              <a:t>assumption and </a:t>
            </a:r>
            <a:r>
              <a:rPr lang="en-US" sz="1550">
                <a:solidFill>
                  <a:schemeClr val="dk1"/>
                </a:solidFill>
                <a:latin typeface="Playwrite GB J"/>
                <a:ea typeface="Playwrite GB J"/>
                <a:cs typeface="Playwrite GB J"/>
                <a:sym typeface="Playwrite GB J"/>
              </a:rPr>
              <a:t>morality</a:t>
            </a:r>
            <a:r>
              <a:rPr lang="en-US" sz="1550">
                <a:solidFill>
                  <a:schemeClr val="dk1"/>
                </a:solidFill>
                <a:latin typeface="Playwrite GB J"/>
                <a:ea typeface="Playwrite GB J"/>
                <a:cs typeface="Playwrite GB J"/>
                <a:sym typeface="Playwrite GB J"/>
              </a:rPr>
              <a:t>.</a:t>
            </a:r>
            <a:endParaRPr/>
          </a:p>
        </p:txBody>
      </p:sp>
      <p:sp>
        <p:nvSpPr>
          <p:cNvPr id="201" name="Google Shape;201;p3"/>
          <p:cNvSpPr txBox="1"/>
          <p:nvPr/>
        </p:nvSpPr>
        <p:spPr>
          <a:xfrm rot="77925">
            <a:off x="2896952" y="7275400"/>
            <a:ext cx="4381125" cy="2409019"/>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1800">
                <a:solidFill>
                  <a:schemeClr val="dk1"/>
                </a:solidFill>
                <a:latin typeface="Playwrite GB J"/>
                <a:ea typeface="Playwrite GB J"/>
                <a:cs typeface="Playwrite GB J"/>
                <a:sym typeface="Playwrite GB J"/>
              </a:rPr>
              <a:t>During this term year 7 will be building their skills in the workshop starting the Skills Stand project. They will have the opportunity to design and make their own phone or book stand using nine different techniques to construct and decorate it.</a:t>
            </a:r>
            <a:endParaRPr sz="1800">
              <a:solidFill>
                <a:schemeClr val="dk1"/>
              </a:solidFill>
              <a:latin typeface="Playwrite GB J"/>
              <a:ea typeface="Playwrite GB J"/>
              <a:cs typeface="Playwrite GB J"/>
              <a:sym typeface="Playwrite GB J"/>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4"/>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7" l="-5112" r="-6366" t="-2849"/>
            </a:stretch>
          </a:blipFill>
          <a:ln>
            <a:noFill/>
          </a:ln>
        </p:spPr>
      </p:sp>
      <p:sp>
        <p:nvSpPr>
          <p:cNvPr id="207" name="Google Shape;207;p4"/>
          <p:cNvSpPr/>
          <p:nvPr/>
        </p:nvSpPr>
        <p:spPr>
          <a:xfrm rot="-8514537">
            <a:off x="2156620" y="8828106"/>
            <a:ext cx="1076614" cy="1076614"/>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208" name="Google Shape;208;p4"/>
          <p:cNvSpPr/>
          <p:nvPr/>
        </p:nvSpPr>
        <p:spPr>
          <a:xfrm rot="200221">
            <a:off x="462335" y="1721992"/>
            <a:ext cx="3849507" cy="2593606"/>
          </a:xfrm>
          <a:custGeom>
            <a:rect b="b" l="l" r="r" t="t"/>
            <a:pathLst>
              <a:path extrusionOk="0" h="2593606" w="3849507">
                <a:moveTo>
                  <a:pt x="0" y="0"/>
                </a:moveTo>
                <a:lnTo>
                  <a:pt x="3849507" y="0"/>
                </a:lnTo>
                <a:lnTo>
                  <a:pt x="3849507" y="2593606"/>
                </a:lnTo>
                <a:lnTo>
                  <a:pt x="0" y="2593606"/>
                </a:lnTo>
                <a:lnTo>
                  <a:pt x="0" y="0"/>
                </a:lnTo>
                <a:close/>
              </a:path>
            </a:pathLst>
          </a:custGeom>
          <a:blipFill rotWithShape="1">
            <a:blip r:embed="rId5">
              <a:alphaModFix/>
            </a:blip>
            <a:stretch>
              <a:fillRect b="0" l="0" r="0" t="0"/>
            </a:stretch>
          </a:blipFill>
          <a:ln>
            <a:noFill/>
          </a:ln>
        </p:spPr>
      </p:sp>
      <p:sp>
        <p:nvSpPr>
          <p:cNvPr id="209" name="Google Shape;209;p4"/>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210" name="Google Shape;210;p4"/>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2"/>
            </a:stretch>
          </a:blipFill>
          <a:ln>
            <a:noFill/>
          </a:ln>
        </p:spPr>
      </p:sp>
      <p:sp>
        <p:nvSpPr>
          <p:cNvPr id="211" name="Google Shape;211;p4"/>
          <p:cNvSpPr/>
          <p:nvPr/>
        </p:nvSpPr>
        <p:spPr>
          <a:xfrm rot="147111">
            <a:off x="2821669" y="6463242"/>
            <a:ext cx="4241446" cy="2857674"/>
          </a:xfrm>
          <a:custGeom>
            <a:rect b="b" l="l" r="r" t="t"/>
            <a:pathLst>
              <a:path extrusionOk="0" h="2857674" w="4241446">
                <a:moveTo>
                  <a:pt x="0" y="0"/>
                </a:moveTo>
                <a:lnTo>
                  <a:pt x="4241446" y="0"/>
                </a:lnTo>
                <a:lnTo>
                  <a:pt x="4241446" y="2857674"/>
                </a:lnTo>
                <a:lnTo>
                  <a:pt x="0" y="2857674"/>
                </a:lnTo>
                <a:lnTo>
                  <a:pt x="0" y="0"/>
                </a:lnTo>
                <a:close/>
              </a:path>
            </a:pathLst>
          </a:custGeom>
          <a:blipFill rotWithShape="1">
            <a:blip r:embed="rId8">
              <a:alphaModFix/>
            </a:blip>
            <a:stretch>
              <a:fillRect b="0" l="0" r="0" t="0"/>
            </a:stretch>
          </a:blipFill>
          <a:ln>
            <a:noFill/>
          </a:ln>
        </p:spPr>
      </p:sp>
      <p:grpSp>
        <p:nvGrpSpPr>
          <p:cNvPr id="212" name="Google Shape;212;p4"/>
          <p:cNvGrpSpPr/>
          <p:nvPr/>
        </p:nvGrpSpPr>
        <p:grpSpPr>
          <a:xfrm rot="79842">
            <a:off x="2825710" y="6253593"/>
            <a:ext cx="4440506" cy="3061724"/>
            <a:chOff x="0" y="-28575"/>
            <a:chExt cx="1591378" cy="924655"/>
          </a:xfrm>
        </p:grpSpPr>
        <p:sp>
          <p:nvSpPr>
            <p:cNvPr id="213" name="Google Shape;213;p4"/>
            <p:cNvSpPr/>
            <p:nvPr/>
          </p:nvSpPr>
          <p:spPr>
            <a:xfrm>
              <a:off x="0" y="0"/>
              <a:ext cx="1591378" cy="896080"/>
            </a:xfrm>
            <a:custGeom>
              <a:rect b="b" l="l" r="r" t="t"/>
              <a:pathLst>
                <a:path extrusionOk="0" h="896080" w="1591378">
                  <a:moveTo>
                    <a:pt x="64509" y="0"/>
                  </a:moveTo>
                  <a:lnTo>
                    <a:pt x="1526870" y="0"/>
                  </a:lnTo>
                  <a:cubicBezTo>
                    <a:pt x="1562497" y="0"/>
                    <a:pt x="1591378" y="28881"/>
                    <a:pt x="1591378" y="64509"/>
                  </a:cubicBezTo>
                  <a:lnTo>
                    <a:pt x="1591378" y="831571"/>
                  </a:lnTo>
                  <a:cubicBezTo>
                    <a:pt x="1591378" y="867199"/>
                    <a:pt x="1562497" y="896080"/>
                    <a:pt x="1526870" y="896080"/>
                  </a:cubicBezTo>
                  <a:lnTo>
                    <a:pt x="64509" y="896080"/>
                  </a:lnTo>
                  <a:cubicBezTo>
                    <a:pt x="28881" y="896080"/>
                    <a:pt x="0" y="867199"/>
                    <a:pt x="0" y="831571"/>
                  </a:cubicBezTo>
                  <a:lnTo>
                    <a:pt x="0" y="64509"/>
                  </a:lnTo>
                  <a:cubicBezTo>
                    <a:pt x="0" y="28881"/>
                    <a:pt x="28881" y="0"/>
                    <a:pt x="64509"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4"/>
            <p:cNvSpPr txBox="1"/>
            <p:nvPr/>
          </p:nvSpPr>
          <p:spPr>
            <a:xfrm>
              <a:off x="0" y="-28575"/>
              <a:ext cx="1591378" cy="924655"/>
            </a:xfrm>
            <a:prstGeom prst="rect">
              <a:avLst/>
            </a:prstGeom>
            <a:noFill/>
            <a:ln>
              <a:noFill/>
            </a:ln>
          </p:spPr>
          <p:txBody>
            <a:bodyPr anchorCtr="0" anchor="ctr" bIns="50800" lIns="50800" spcFirstLastPara="1" rIns="50800" wrap="square" tIns="50800">
              <a:noAutofit/>
            </a:bodyPr>
            <a:lstStyle/>
            <a:p>
              <a:pPr indent="0" lvl="0" marL="0" rtl="0" algn="ctr">
                <a:lnSpc>
                  <a:spcPct val="116666"/>
                </a:lnSpc>
                <a:spcBef>
                  <a:spcPts val="0"/>
                </a:spcBef>
                <a:spcAft>
                  <a:spcPts val="0"/>
                </a:spcAft>
                <a:buClr>
                  <a:schemeClr val="dk1"/>
                </a:buClr>
                <a:buSzPts val="1100"/>
                <a:buFont typeface="Arial"/>
                <a:buNone/>
              </a:pPr>
              <a:r>
                <a:rPr b="1" lang="en-US" sz="1800">
                  <a:solidFill>
                    <a:schemeClr val="dk1"/>
                  </a:solidFill>
                  <a:latin typeface="Playwrite GB S"/>
                  <a:ea typeface="Playwrite GB S"/>
                  <a:cs typeface="Playwrite GB S"/>
                  <a:sym typeface="Playwrite GB S"/>
                </a:rPr>
                <a:t>Sequence and Selection</a:t>
              </a:r>
              <a:endParaRPr b="1" sz="1800">
                <a:solidFill>
                  <a:schemeClr val="dk1"/>
                </a:solidFill>
                <a:latin typeface="Playwrite GB S"/>
                <a:ea typeface="Playwrite GB S"/>
                <a:cs typeface="Playwrite GB S"/>
                <a:sym typeface="Playwrite GB S"/>
              </a:endParaRPr>
            </a:p>
            <a:p>
              <a:pPr indent="0" lvl="0" marL="0" rtl="0" algn="ctr">
                <a:lnSpc>
                  <a:spcPct val="116666"/>
                </a:lnSpc>
                <a:spcBef>
                  <a:spcPts val="0"/>
                </a:spcBef>
                <a:spcAft>
                  <a:spcPts val="0"/>
                </a:spcAft>
                <a:buClr>
                  <a:schemeClr val="dk1"/>
                </a:buClr>
                <a:buSzPts val="1100"/>
                <a:buFont typeface="Arial"/>
                <a:buNone/>
              </a:pPr>
              <a:r>
                <a:rPr lang="en-US" sz="1700">
                  <a:solidFill>
                    <a:schemeClr val="dk1"/>
                  </a:solidFill>
                  <a:latin typeface="Playwrite GB S"/>
                  <a:ea typeface="Playwrite GB S"/>
                  <a:cs typeface="Playwrite GB S"/>
                  <a:sym typeface="Playwrite GB S"/>
                </a:rPr>
                <a:t>The aim of this unit and the following unit (P.E 2) is to build learners’ confidence and knowledge of the key programming constructs. The main programming concepts covered in this unit are sequencing, variables, selection, and count-controlled iteration.</a:t>
              </a:r>
              <a:endParaRPr sz="1700">
                <a:solidFill>
                  <a:schemeClr val="dk1"/>
                </a:solidFill>
                <a:latin typeface="Playwrite GB S"/>
                <a:ea typeface="Playwrite GB S"/>
                <a:cs typeface="Playwrite GB S"/>
                <a:sym typeface="Playwrite GB S"/>
              </a:endParaRPr>
            </a:p>
          </p:txBody>
        </p:sp>
      </p:grpSp>
      <p:grpSp>
        <p:nvGrpSpPr>
          <p:cNvPr id="215" name="Google Shape;215;p4"/>
          <p:cNvGrpSpPr/>
          <p:nvPr/>
        </p:nvGrpSpPr>
        <p:grpSpPr>
          <a:xfrm rot="80209">
            <a:off x="2773229" y="5444634"/>
            <a:ext cx="4536076" cy="973979"/>
            <a:chOff x="0" y="-28575"/>
            <a:chExt cx="1625627" cy="349052"/>
          </a:xfrm>
        </p:grpSpPr>
        <p:sp>
          <p:nvSpPr>
            <p:cNvPr id="216" name="Google Shape;216;p4"/>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7" name="Google Shape;217;p4"/>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18" name="Google Shape;218;p4"/>
          <p:cNvSpPr/>
          <p:nvPr/>
        </p:nvSpPr>
        <p:spPr>
          <a:xfrm rot="5400000">
            <a:off x="61441" y="6795353"/>
            <a:ext cx="2966355" cy="1998582"/>
          </a:xfrm>
          <a:custGeom>
            <a:rect b="b" l="l" r="r" t="t"/>
            <a:pathLst>
              <a:path extrusionOk="0" h="1998582" w="2966355">
                <a:moveTo>
                  <a:pt x="0" y="0"/>
                </a:moveTo>
                <a:lnTo>
                  <a:pt x="2966355" y="0"/>
                </a:lnTo>
                <a:lnTo>
                  <a:pt x="2966355" y="1998582"/>
                </a:lnTo>
                <a:lnTo>
                  <a:pt x="0" y="1998582"/>
                </a:lnTo>
                <a:lnTo>
                  <a:pt x="0" y="0"/>
                </a:lnTo>
                <a:close/>
              </a:path>
            </a:pathLst>
          </a:custGeom>
          <a:blipFill rotWithShape="1">
            <a:blip r:embed="rId9">
              <a:alphaModFix/>
            </a:blip>
            <a:stretch>
              <a:fillRect b="0" l="0" r="0" t="0"/>
            </a:stretch>
          </a:blipFill>
          <a:ln>
            <a:noFill/>
          </a:ln>
        </p:spPr>
      </p:sp>
      <p:grpSp>
        <p:nvGrpSpPr>
          <p:cNvPr id="219" name="Google Shape;219;p4"/>
          <p:cNvGrpSpPr/>
          <p:nvPr/>
        </p:nvGrpSpPr>
        <p:grpSpPr>
          <a:xfrm rot="-75747">
            <a:off x="387923" y="6344474"/>
            <a:ext cx="2191804" cy="2909555"/>
            <a:chOff x="0" y="-19050"/>
            <a:chExt cx="785493" cy="1042719"/>
          </a:xfrm>
        </p:grpSpPr>
        <p:sp>
          <p:nvSpPr>
            <p:cNvPr id="220" name="Google Shape;220;p4"/>
            <p:cNvSpPr/>
            <p:nvPr/>
          </p:nvSpPr>
          <p:spPr>
            <a:xfrm>
              <a:off x="0" y="0"/>
              <a:ext cx="785493" cy="1023669"/>
            </a:xfrm>
            <a:custGeom>
              <a:rect b="b" l="l" r="r" t="t"/>
              <a:pathLst>
                <a:path extrusionOk="0" h="1023669" w="785493">
                  <a:moveTo>
                    <a:pt x="130692" y="0"/>
                  </a:moveTo>
                  <a:lnTo>
                    <a:pt x="654801" y="0"/>
                  </a:lnTo>
                  <a:cubicBezTo>
                    <a:pt x="689463" y="0"/>
                    <a:pt x="722705" y="13769"/>
                    <a:pt x="747214" y="38279"/>
                  </a:cubicBezTo>
                  <a:cubicBezTo>
                    <a:pt x="771724" y="62788"/>
                    <a:pt x="785493" y="96030"/>
                    <a:pt x="785493" y="130692"/>
                  </a:cubicBezTo>
                  <a:lnTo>
                    <a:pt x="785493" y="892977"/>
                  </a:lnTo>
                  <a:cubicBezTo>
                    <a:pt x="785493" y="965156"/>
                    <a:pt x="726980" y="1023669"/>
                    <a:pt x="654801" y="1023669"/>
                  </a:cubicBezTo>
                  <a:lnTo>
                    <a:pt x="130692" y="1023669"/>
                  </a:lnTo>
                  <a:cubicBezTo>
                    <a:pt x="58513" y="1023669"/>
                    <a:pt x="0" y="965156"/>
                    <a:pt x="0" y="892977"/>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 name="Google Shape;221;p4"/>
            <p:cNvSpPr txBox="1"/>
            <p:nvPr/>
          </p:nvSpPr>
          <p:spPr>
            <a:xfrm>
              <a:off x="0" y="-19050"/>
              <a:ext cx="785493" cy="1042719"/>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22" name="Google Shape;222;p4"/>
          <p:cNvGrpSpPr/>
          <p:nvPr/>
        </p:nvGrpSpPr>
        <p:grpSpPr>
          <a:xfrm rot="-74789">
            <a:off x="348211" y="5664620"/>
            <a:ext cx="2191808" cy="1232236"/>
            <a:chOff x="0" y="-28575"/>
            <a:chExt cx="785493" cy="295417"/>
          </a:xfrm>
        </p:grpSpPr>
        <p:sp>
          <p:nvSpPr>
            <p:cNvPr id="223" name="Google Shape;223;p4"/>
            <p:cNvSpPr/>
            <p:nvPr/>
          </p:nvSpPr>
          <p:spPr>
            <a:xfrm>
              <a:off x="0" y="0"/>
              <a:ext cx="785493" cy="266842"/>
            </a:xfrm>
            <a:custGeom>
              <a:rect b="b" l="l" r="r" t="t"/>
              <a:pathLst>
                <a:path extrusionOk="0" h="266842" w="785493">
                  <a:moveTo>
                    <a:pt x="130692" y="0"/>
                  </a:moveTo>
                  <a:lnTo>
                    <a:pt x="654801" y="0"/>
                  </a:lnTo>
                  <a:cubicBezTo>
                    <a:pt x="689463" y="0"/>
                    <a:pt x="722705" y="13769"/>
                    <a:pt x="747214" y="38279"/>
                  </a:cubicBezTo>
                  <a:cubicBezTo>
                    <a:pt x="771724" y="62788"/>
                    <a:pt x="785493" y="96030"/>
                    <a:pt x="785493" y="130692"/>
                  </a:cubicBezTo>
                  <a:lnTo>
                    <a:pt x="785493" y="136150"/>
                  </a:lnTo>
                  <a:cubicBezTo>
                    <a:pt x="785493" y="208329"/>
                    <a:pt x="726980" y="266842"/>
                    <a:pt x="654801" y="266842"/>
                  </a:cubicBezTo>
                  <a:lnTo>
                    <a:pt x="130692" y="266842"/>
                  </a:lnTo>
                  <a:cubicBezTo>
                    <a:pt x="58513" y="266842"/>
                    <a:pt x="0" y="208329"/>
                    <a:pt x="0" y="136150"/>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 name="Google Shape;224;p4"/>
            <p:cNvSpPr txBox="1"/>
            <p:nvPr/>
          </p:nvSpPr>
          <p:spPr>
            <a:xfrm>
              <a:off x="0" y="-28575"/>
              <a:ext cx="785493" cy="295417"/>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25" name="Google Shape;225;p4"/>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226" name="Google Shape;226;p4"/>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1">
              <a:alphaModFix/>
            </a:blip>
            <a:stretch>
              <a:fillRect b="0" l="0" r="0" t="0"/>
            </a:stretch>
          </a:blipFill>
          <a:ln>
            <a:noFill/>
          </a:ln>
        </p:spPr>
      </p:sp>
      <p:sp>
        <p:nvSpPr>
          <p:cNvPr id="227" name="Google Shape;227;p4"/>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2">
              <a:alphaModFix/>
            </a:blip>
            <a:stretch>
              <a:fillRect b="0" l="0" r="0" t="0"/>
            </a:stretch>
          </a:blipFill>
          <a:ln>
            <a:noFill/>
          </a:ln>
        </p:spPr>
      </p:sp>
      <p:sp>
        <p:nvSpPr>
          <p:cNvPr id="228" name="Google Shape;228;p4"/>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3">
              <a:alphaModFix/>
            </a:blip>
            <a:stretch>
              <a:fillRect b="0" l="0" r="0" t="0"/>
            </a:stretch>
          </a:blipFill>
          <a:ln>
            <a:noFill/>
          </a:ln>
        </p:spPr>
      </p:sp>
      <p:sp>
        <p:nvSpPr>
          <p:cNvPr id="229" name="Google Shape;229;p4"/>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sp>
        <p:nvSpPr>
          <p:cNvPr id="230" name="Google Shape;230;p4"/>
          <p:cNvSpPr txBox="1"/>
          <p:nvPr/>
        </p:nvSpPr>
        <p:spPr>
          <a:xfrm rot="-1216">
            <a:off x="710288" y="128833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grpSp>
        <p:nvGrpSpPr>
          <p:cNvPr id="231" name="Google Shape;231;p4"/>
          <p:cNvGrpSpPr/>
          <p:nvPr/>
        </p:nvGrpSpPr>
        <p:grpSpPr>
          <a:xfrm rot="-1317">
            <a:off x="286414" y="1521148"/>
            <a:ext cx="4139812" cy="2688101"/>
            <a:chOff x="0" y="-19050"/>
            <a:chExt cx="1483615" cy="963355"/>
          </a:xfrm>
        </p:grpSpPr>
        <p:sp>
          <p:nvSpPr>
            <p:cNvPr id="232" name="Google Shape;232;p4"/>
            <p:cNvSpPr/>
            <p:nvPr/>
          </p:nvSpPr>
          <p:spPr>
            <a:xfrm>
              <a:off x="0" y="0"/>
              <a:ext cx="1483615" cy="944305"/>
            </a:xfrm>
            <a:custGeom>
              <a:rect b="b" l="l" r="r" t="t"/>
              <a:pathLst>
                <a:path extrusionOk="0" h="944305" w="1483615">
                  <a:moveTo>
                    <a:pt x="69194" y="0"/>
                  </a:moveTo>
                  <a:lnTo>
                    <a:pt x="1414421" y="0"/>
                  </a:lnTo>
                  <a:cubicBezTo>
                    <a:pt x="1432772" y="0"/>
                    <a:pt x="1450372" y="7290"/>
                    <a:pt x="1463349" y="20267"/>
                  </a:cubicBezTo>
                  <a:cubicBezTo>
                    <a:pt x="1476325" y="33243"/>
                    <a:pt x="1483615" y="50843"/>
                    <a:pt x="1483615" y="69194"/>
                  </a:cubicBezTo>
                  <a:lnTo>
                    <a:pt x="1483615" y="875111"/>
                  </a:lnTo>
                  <a:cubicBezTo>
                    <a:pt x="1483615" y="893462"/>
                    <a:pt x="1476325" y="911062"/>
                    <a:pt x="1463349" y="924038"/>
                  </a:cubicBezTo>
                  <a:cubicBezTo>
                    <a:pt x="1450372" y="937015"/>
                    <a:pt x="1432772" y="944305"/>
                    <a:pt x="1414421" y="944305"/>
                  </a:cubicBezTo>
                  <a:lnTo>
                    <a:pt x="69194" y="944305"/>
                  </a:lnTo>
                  <a:cubicBezTo>
                    <a:pt x="50843" y="944305"/>
                    <a:pt x="33243" y="937015"/>
                    <a:pt x="20267" y="924038"/>
                  </a:cubicBezTo>
                  <a:cubicBezTo>
                    <a:pt x="7290" y="911062"/>
                    <a:pt x="0" y="893462"/>
                    <a:pt x="0" y="875111"/>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 name="Google Shape;233;p4"/>
            <p:cNvSpPr txBox="1"/>
            <p:nvPr/>
          </p:nvSpPr>
          <p:spPr>
            <a:xfrm>
              <a:off x="0" y="-19050"/>
              <a:ext cx="1483615" cy="963355"/>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34" name="Google Shape;234;p4"/>
          <p:cNvGrpSpPr/>
          <p:nvPr/>
        </p:nvGrpSpPr>
        <p:grpSpPr>
          <a:xfrm rot="-1339">
            <a:off x="286092" y="918278"/>
            <a:ext cx="4190174" cy="973995"/>
            <a:chOff x="0" y="-28575"/>
            <a:chExt cx="1483615" cy="349052"/>
          </a:xfrm>
        </p:grpSpPr>
        <p:sp>
          <p:nvSpPr>
            <p:cNvPr id="235" name="Google Shape;235;p4"/>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6" name="Google Shape;236;p4"/>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237" name="Google Shape;237;p4"/>
          <p:cNvSpPr/>
          <p:nvPr/>
        </p:nvSpPr>
        <p:spPr>
          <a:xfrm rot="10313950">
            <a:off x="103256" y="426718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238" name="Google Shape;238;p4"/>
          <p:cNvSpPr txBox="1"/>
          <p:nvPr/>
        </p:nvSpPr>
        <p:spPr>
          <a:xfrm rot="80260">
            <a:off x="3171455" y="5650099"/>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COMPUTING</a:t>
            </a:r>
            <a:endParaRPr b="0" i="0" sz="3950" u="none" cap="none" strike="noStrike">
              <a:solidFill>
                <a:srgbClr val="FFFFFF"/>
              </a:solidFill>
              <a:latin typeface="Just Another Hand"/>
              <a:ea typeface="Just Another Hand"/>
              <a:cs typeface="Just Another Hand"/>
              <a:sym typeface="Just Another Hand"/>
            </a:endParaRPr>
          </a:p>
        </p:txBody>
      </p:sp>
      <p:sp>
        <p:nvSpPr>
          <p:cNvPr id="239" name="Google Shape;239;p4"/>
          <p:cNvSpPr txBox="1"/>
          <p:nvPr/>
        </p:nvSpPr>
        <p:spPr>
          <a:xfrm rot="-69772">
            <a:off x="549788" y="5976765"/>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PSHE &amp; RSE</a:t>
            </a:r>
            <a:endParaRPr b="0" i="0" sz="3950" u="none" cap="none" strike="noStrike">
              <a:solidFill>
                <a:srgbClr val="FFFFFF"/>
              </a:solidFill>
              <a:latin typeface="Just Another Hand"/>
              <a:ea typeface="Just Another Hand"/>
              <a:cs typeface="Just Another Hand"/>
              <a:sym typeface="Just Another Hand"/>
            </a:endParaRPr>
          </a:p>
        </p:txBody>
      </p:sp>
      <p:sp>
        <p:nvSpPr>
          <p:cNvPr id="240" name="Google Shape;240;p4"/>
          <p:cNvSpPr txBox="1"/>
          <p:nvPr/>
        </p:nvSpPr>
        <p:spPr>
          <a:xfrm>
            <a:off x="537202" y="1157712"/>
            <a:ext cx="37395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ART</a:t>
            </a:r>
            <a:endParaRPr b="0" i="0" sz="3950" u="none" cap="none" strike="noStrike">
              <a:solidFill>
                <a:srgbClr val="FFFFFF"/>
              </a:solidFill>
              <a:latin typeface="Just Another Hand"/>
              <a:ea typeface="Just Another Hand"/>
              <a:cs typeface="Just Another Hand"/>
              <a:sym typeface="Just Another Hand"/>
            </a:endParaRPr>
          </a:p>
        </p:txBody>
      </p:sp>
      <p:pic>
        <p:nvPicPr>
          <p:cNvPr id="241" name="Google Shape;241;p4"/>
          <p:cNvPicPr preferRelativeResize="0"/>
          <p:nvPr/>
        </p:nvPicPr>
        <p:blipFill>
          <a:blip r:embed="rId16">
            <a:alphaModFix/>
          </a:blip>
          <a:stretch>
            <a:fillRect/>
          </a:stretch>
        </p:blipFill>
        <p:spPr>
          <a:xfrm>
            <a:off x="4738775" y="1830025"/>
            <a:ext cx="2255425" cy="2255425"/>
          </a:xfrm>
          <a:prstGeom prst="rect">
            <a:avLst/>
          </a:prstGeom>
          <a:noFill/>
          <a:ln>
            <a:noFill/>
          </a:ln>
        </p:spPr>
      </p:pic>
      <p:sp>
        <p:nvSpPr>
          <p:cNvPr id="242" name="Google Shape;242;p4"/>
          <p:cNvSpPr txBox="1"/>
          <p:nvPr/>
        </p:nvSpPr>
        <p:spPr>
          <a:xfrm>
            <a:off x="390125" y="1912425"/>
            <a:ext cx="3962400" cy="212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latin typeface="Playwrite GB S"/>
                <a:ea typeface="Playwrite GB S"/>
                <a:cs typeface="Playwrite GB S"/>
                <a:sym typeface="Playwrite GB S"/>
              </a:rPr>
              <a:t>After completing our stop in Impressionism, we are now moving to another major art movement, Cubism! Students will delve into the world of forms broken down into geometric shapes and the well known term of ‘abstraction’. They will be creating artworks that break down everyday objects as well as working on collaborative portraits.</a:t>
            </a:r>
            <a:endParaRPr>
              <a:latin typeface="Playwrite GB S"/>
              <a:ea typeface="Playwrite GB S"/>
              <a:cs typeface="Playwrite GB S"/>
              <a:sym typeface="Playwrite GB S"/>
            </a:endParaRPr>
          </a:p>
        </p:txBody>
      </p:sp>
      <p:sp>
        <p:nvSpPr>
          <p:cNvPr id="243" name="Google Shape;243;p4"/>
          <p:cNvSpPr txBox="1"/>
          <p:nvPr/>
        </p:nvSpPr>
        <p:spPr>
          <a:xfrm>
            <a:off x="402338" y="6986875"/>
            <a:ext cx="2163000" cy="2124000"/>
          </a:xfrm>
          <a:prstGeom prst="rect">
            <a:avLst/>
          </a:prstGeom>
          <a:noFill/>
          <a:ln>
            <a:noFill/>
          </a:ln>
        </p:spPr>
        <p:txBody>
          <a:bodyPr anchorCtr="0" anchor="t" bIns="91425" lIns="91425" spcFirstLastPara="1" rIns="91425" wrap="square" tIns="91425">
            <a:spAutoFit/>
          </a:bodyPr>
          <a:lstStyle/>
          <a:p>
            <a:pPr indent="0" lvl="0" marL="0" rtl="0" algn="ctr">
              <a:lnSpc>
                <a:spcPct val="100000"/>
              </a:lnSpc>
              <a:spcBef>
                <a:spcPts val="0"/>
              </a:spcBef>
              <a:spcAft>
                <a:spcPts val="0"/>
              </a:spcAft>
              <a:buNone/>
            </a:pPr>
            <a:r>
              <a:rPr lang="en-US">
                <a:solidFill>
                  <a:schemeClr val="dk1"/>
                </a:solidFill>
                <a:latin typeface="Playwrite GB J"/>
                <a:ea typeface="Playwrite GB J"/>
                <a:cs typeface="Playwrite GB J"/>
                <a:sym typeface="Playwrite GB J"/>
              </a:rPr>
              <a:t>Whilst exploring their dreams and goals, this half term year 7 will learn how they can overcome challenges.  They will explore how risky or unsafe choices can affect your goals.</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5"/>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7" l="-5112" r="-6366" t="-2849"/>
            </a:stretch>
          </a:blipFill>
          <a:ln>
            <a:noFill/>
          </a:ln>
        </p:spPr>
      </p:sp>
      <p:sp>
        <p:nvSpPr>
          <p:cNvPr id="249" name="Google Shape;249;p5"/>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4">
              <a:alphaModFix/>
            </a:blip>
            <a:stretch>
              <a:fillRect b="0" l="0" r="0" t="0"/>
            </a:stretch>
          </a:blipFill>
          <a:ln>
            <a:noFill/>
          </a:ln>
        </p:spPr>
      </p:sp>
      <p:sp>
        <p:nvSpPr>
          <p:cNvPr id="250" name="Google Shape;250;p5"/>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5">
              <a:alphaModFix/>
            </a:blip>
            <a:stretch>
              <a:fillRect b="0" l="0" r="0" t="-101272"/>
            </a:stretch>
          </a:blipFill>
          <a:ln>
            <a:noFill/>
          </a:ln>
        </p:spPr>
      </p:sp>
      <p:sp>
        <p:nvSpPr>
          <p:cNvPr id="251" name="Google Shape;251;p5"/>
          <p:cNvSpPr/>
          <p:nvPr/>
        </p:nvSpPr>
        <p:spPr>
          <a:xfrm rot="-5485926">
            <a:off x="-857512" y="6574227"/>
            <a:ext cx="4394435" cy="2272438"/>
          </a:xfrm>
          <a:custGeom>
            <a:rect b="b" l="l" r="r" t="t"/>
            <a:pathLst>
              <a:path extrusionOk="0" h="2959826" w="4393062">
                <a:moveTo>
                  <a:pt x="0" y="0"/>
                </a:moveTo>
                <a:lnTo>
                  <a:pt x="4393062" y="0"/>
                </a:lnTo>
                <a:lnTo>
                  <a:pt x="4393062" y="2959826"/>
                </a:lnTo>
                <a:lnTo>
                  <a:pt x="0" y="2959826"/>
                </a:lnTo>
                <a:lnTo>
                  <a:pt x="0" y="0"/>
                </a:lnTo>
                <a:close/>
              </a:path>
            </a:pathLst>
          </a:custGeom>
          <a:blipFill rotWithShape="1">
            <a:blip r:embed="rId6">
              <a:alphaModFix/>
            </a:blip>
            <a:stretch>
              <a:fillRect b="0" l="0" r="0" t="0"/>
            </a:stretch>
          </a:blipFill>
          <a:ln>
            <a:noFill/>
          </a:ln>
        </p:spPr>
      </p:sp>
      <p:grpSp>
        <p:nvGrpSpPr>
          <p:cNvPr id="252" name="Google Shape;252;p5"/>
          <p:cNvGrpSpPr/>
          <p:nvPr/>
        </p:nvGrpSpPr>
        <p:grpSpPr>
          <a:xfrm rot="-75747">
            <a:off x="260013" y="5184585"/>
            <a:ext cx="2191804" cy="4746175"/>
            <a:chOff x="0" y="-19050"/>
            <a:chExt cx="785493" cy="1700922"/>
          </a:xfrm>
        </p:grpSpPr>
        <p:sp>
          <p:nvSpPr>
            <p:cNvPr id="253" name="Google Shape;253;p5"/>
            <p:cNvSpPr/>
            <p:nvPr/>
          </p:nvSpPr>
          <p:spPr>
            <a:xfrm>
              <a:off x="0" y="0"/>
              <a:ext cx="785493" cy="1681872"/>
            </a:xfrm>
            <a:custGeom>
              <a:rect b="b" l="l" r="r" t="t"/>
              <a:pathLst>
                <a:path extrusionOk="0" h="1681872" w="785493">
                  <a:moveTo>
                    <a:pt x="130692" y="0"/>
                  </a:moveTo>
                  <a:lnTo>
                    <a:pt x="654801" y="0"/>
                  </a:lnTo>
                  <a:cubicBezTo>
                    <a:pt x="689463" y="0"/>
                    <a:pt x="722705" y="13769"/>
                    <a:pt x="747214" y="38279"/>
                  </a:cubicBezTo>
                  <a:cubicBezTo>
                    <a:pt x="771724" y="62788"/>
                    <a:pt x="785493" y="96030"/>
                    <a:pt x="785493" y="130692"/>
                  </a:cubicBezTo>
                  <a:lnTo>
                    <a:pt x="785493" y="1551180"/>
                  </a:lnTo>
                  <a:cubicBezTo>
                    <a:pt x="785493" y="1585842"/>
                    <a:pt x="771724" y="1619084"/>
                    <a:pt x="747214" y="1643593"/>
                  </a:cubicBezTo>
                  <a:cubicBezTo>
                    <a:pt x="722705" y="1668103"/>
                    <a:pt x="689463" y="1681872"/>
                    <a:pt x="654801" y="1681872"/>
                  </a:cubicBezTo>
                  <a:lnTo>
                    <a:pt x="130692" y="1681872"/>
                  </a:lnTo>
                  <a:cubicBezTo>
                    <a:pt x="58513" y="1681872"/>
                    <a:pt x="0" y="1623359"/>
                    <a:pt x="0" y="1551180"/>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 name="Google Shape;254;p5"/>
            <p:cNvSpPr txBox="1"/>
            <p:nvPr/>
          </p:nvSpPr>
          <p:spPr>
            <a:xfrm>
              <a:off x="0" y="-19050"/>
              <a:ext cx="785493" cy="170092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255" name="Google Shape;255;p5"/>
          <p:cNvGrpSpPr/>
          <p:nvPr/>
        </p:nvGrpSpPr>
        <p:grpSpPr>
          <a:xfrm rot="-75747">
            <a:off x="203261" y="4493959"/>
            <a:ext cx="2191804" cy="1086015"/>
            <a:chOff x="0" y="-47625"/>
            <a:chExt cx="785493" cy="389204"/>
          </a:xfrm>
        </p:grpSpPr>
        <p:sp>
          <p:nvSpPr>
            <p:cNvPr id="256" name="Google Shape;256;p5"/>
            <p:cNvSpPr/>
            <p:nvPr/>
          </p:nvSpPr>
          <p:spPr>
            <a:xfrm>
              <a:off x="0" y="0"/>
              <a:ext cx="785493" cy="341579"/>
            </a:xfrm>
            <a:custGeom>
              <a:rect b="b" l="l" r="r" t="t"/>
              <a:pathLst>
                <a:path extrusionOk="0" h="341579" w="785493">
                  <a:moveTo>
                    <a:pt x="130692" y="0"/>
                  </a:moveTo>
                  <a:lnTo>
                    <a:pt x="654801" y="0"/>
                  </a:lnTo>
                  <a:cubicBezTo>
                    <a:pt x="689463" y="0"/>
                    <a:pt x="722705" y="13769"/>
                    <a:pt x="747214" y="38279"/>
                  </a:cubicBezTo>
                  <a:cubicBezTo>
                    <a:pt x="771724" y="62788"/>
                    <a:pt x="785493" y="96030"/>
                    <a:pt x="785493" y="130692"/>
                  </a:cubicBezTo>
                  <a:lnTo>
                    <a:pt x="785493" y="210887"/>
                  </a:lnTo>
                  <a:cubicBezTo>
                    <a:pt x="785493" y="283066"/>
                    <a:pt x="726980" y="341579"/>
                    <a:pt x="654801" y="341579"/>
                  </a:cubicBezTo>
                  <a:lnTo>
                    <a:pt x="130692" y="341579"/>
                  </a:lnTo>
                  <a:cubicBezTo>
                    <a:pt x="96030" y="341579"/>
                    <a:pt x="62788" y="327809"/>
                    <a:pt x="38279" y="303300"/>
                  </a:cubicBezTo>
                  <a:cubicBezTo>
                    <a:pt x="13769" y="278790"/>
                    <a:pt x="0" y="245548"/>
                    <a:pt x="0" y="210887"/>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5"/>
            <p:cNvSpPr txBox="1"/>
            <p:nvPr/>
          </p:nvSpPr>
          <p:spPr>
            <a:xfrm>
              <a:off x="0" y="-47625"/>
              <a:ext cx="785493" cy="389204"/>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HOMEWORK</a:t>
              </a:r>
              <a:endParaRPr b="0" i="0" sz="3950" u="none" cap="none" strike="noStrike">
                <a:solidFill>
                  <a:srgbClr val="FFFFFF"/>
                </a:solidFill>
                <a:latin typeface="Just Another Hand"/>
                <a:ea typeface="Just Another Hand"/>
                <a:cs typeface="Just Another Hand"/>
                <a:sym typeface="Just Another Hand"/>
              </a:endParaRPr>
            </a:p>
          </p:txBody>
        </p:sp>
      </p:grpSp>
      <p:sp>
        <p:nvSpPr>
          <p:cNvPr id="258" name="Google Shape;258;p5"/>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4">
              <a:alphaModFix/>
            </a:blip>
            <a:stretch>
              <a:fillRect b="0" l="0" r="0" t="0"/>
            </a:stretch>
          </a:blipFill>
          <a:ln>
            <a:noFill/>
          </a:ln>
        </p:spPr>
      </p:sp>
      <p:sp>
        <p:nvSpPr>
          <p:cNvPr id="259" name="Google Shape;259;p5"/>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4">
              <a:alphaModFix/>
            </a:blip>
            <a:stretch>
              <a:fillRect b="0" l="0" r="0" t="0"/>
            </a:stretch>
          </a:blipFill>
          <a:ln>
            <a:noFill/>
          </a:ln>
        </p:spPr>
      </p:sp>
      <p:sp>
        <p:nvSpPr>
          <p:cNvPr id="260" name="Google Shape;260;p5"/>
          <p:cNvSpPr/>
          <p:nvPr/>
        </p:nvSpPr>
        <p:spPr>
          <a:xfrm rot="10713372">
            <a:off x="146224" y="1321983"/>
            <a:ext cx="4589095" cy="3091903"/>
          </a:xfrm>
          <a:custGeom>
            <a:rect b="b" l="l" r="r" t="t"/>
            <a:pathLst>
              <a:path extrusionOk="0" h="3091903" w="4589095">
                <a:moveTo>
                  <a:pt x="0" y="0"/>
                </a:moveTo>
                <a:lnTo>
                  <a:pt x="4589095" y="0"/>
                </a:lnTo>
                <a:lnTo>
                  <a:pt x="4589095" y="3091902"/>
                </a:lnTo>
                <a:lnTo>
                  <a:pt x="0" y="3091902"/>
                </a:lnTo>
                <a:lnTo>
                  <a:pt x="0" y="0"/>
                </a:lnTo>
                <a:close/>
              </a:path>
            </a:pathLst>
          </a:custGeom>
          <a:blipFill rotWithShape="1">
            <a:blip r:embed="rId7">
              <a:alphaModFix/>
            </a:blip>
            <a:stretch>
              <a:fillRect b="0" l="0" r="0" t="0"/>
            </a:stretch>
          </a:blipFill>
          <a:ln>
            <a:noFill/>
          </a:ln>
        </p:spPr>
      </p:sp>
      <p:grpSp>
        <p:nvGrpSpPr>
          <p:cNvPr id="261" name="Google Shape;261;p5"/>
          <p:cNvGrpSpPr/>
          <p:nvPr/>
        </p:nvGrpSpPr>
        <p:grpSpPr>
          <a:xfrm rot="-1317">
            <a:off x="335965" y="1162065"/>
            <a:ext cx="4139815" cy="3168786"/>
            <a:chOff x="-1" y="0"/>
            <a:chExt cx="1483616" cy="1135621"/>
          </a:xfrm>
        </p:grpSpPr>
        <p:sp>
          <p:nvSpPr>
            <p:cNvPr id="262" name="Google Shape;262;p5"/>
            <p:cNvSpPr/>
            <p:nvPr/>
          </p:nvSpPr>
          <p:spPr>
            <a:xfrm>
              <a:off x="0" y="0"/>
              <a:ext cx="1483615" cy="1135590"/>
            </a:xfrm>
            <a:custGeom>
              <a:rect b="b" l="l" r="r" t="t"/>
              <a:pathLst>
                <a:path extrusionOk="0" h="1135590" w="1483615">
                  <a:moveTo>
                    <a:pt x="69194" y="0"/>
                  </a:moveTo>
                  <a:lnTo>
                    <a:pt x="1414421" y="0"/>
                  </a:lnTo>
                  <a:cubicBezTo>
                    <a:pt x="1432772" y="0"/>
                    <a:pt x="1450372" y="7290"/>
                    <a:pt x="1463349" y="20267"/>
                  </a:cubicBezTo>
                  <a:cubicBezTo>
                    <a:pt x="1476325" y="33243"/>
                    <a:pt x="1483615" y="50843"/>
                    <a:pt x="1483615" y="69194"/>
                  </a:cubicBezTo>
                  <a:lnTo>
                    <a:pt x="1483615" y="1066396"/>
                  </a:lnTo>
                  <a:cubicBezTo>
                    <a:pt x="1483615" y="1084748"/>
                    <a:pt x="1476325" y="1102348"/>
                    <a:pt x="1463349" y="1115324"/>
                  </a:cubicBezTo>
                  <a:cubicBezTo>
                    <a:pt x="1450372" y="1128300"/>
                    <a:pt x="1432772" y="1135590"/>
                    <a:pt x="1414421" y="1135590"/>
                  </a:cubicBezTo>
                  <a:lnTo>
                    <a:pt x="69194" y="1135590"/>
                  </a:lnTo>
                  <a:cubicBezTo>
                    <a:pt x="50843" y="1135590"/>
                    <a:pt x="33243" y="1128300"/>
                    <a:pt x="20267" y="1115324"/>
                  </a:cubicBezTo>
                  <a:cubicBezTo>
                    <a:pt x="7290" y="1102348"/>
                    <a:pt x="0" y="1084748"/>
                    <a:pt x="0" y="1066396"/>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3" name="Google Shape;263;p5"/>
            <p:cNvSpPr txBox="1"/>
            <p:nvPr/>
          </p:nvSpPr>
          <p:spPr>
            <a:xfrm>
              <a:off x="-1" y="129121"/>
              <a:ext cx="1483500" cy="1006500"/>
            </a:xfrm>
            <a:prstGeom prst="rect">
              <a:avLst/>
            </a:prstGeom>
            <a:noFill/>
            <a:ln>
              <a:noFill/>
            </a:ln>
          </p:spPr>
          <p:txBody>
            <a:bodyPr anchorCtr="0" anchor="ctr" bIns="50800" lIns="50800" spcFirstLastPara="1" rIns="50800" wrap="square" tIns="50800">
              <a:normAutofit/>
            </a:bodyPr>
            <a:lstStyle/>
            <a:p>
              <a:pPr indent="0" lvl="0" marL="0" marR="0" rtl="0" algn="ctr">
                <a:lnSpc>
                  <a:spcPct val="108888"/>
                </a:lnSpc>
                <a:spcBef>
                  <a:spcPts val="0"/>
                </a:spcBef>
                <a:spcAft>
                  <a:spcPts val="0"/>
                </a:spcAft>
                <a:buClr>
                  <a:srgbClr val="000000"/>
                </a:buClr>
                <a:buSzPts val="1800"/>
                <a:buFont typeface="Arial"/>
                <a:buNone/>
              </a:pPr>
              <a:r>
                <a:rPr lang="en-US" sz="1800">
                  <a:solidFill>
                    <a:schemeClr val="dk1"/>
                  </a:solidFill>
                  <a:latin typeface="Playwrite GB J"/>
                  <a:ea typeface="Playwrite GB J"/>
                  <a:cs typeface="Playwrite GB J"/>
                  <a:sym typeface="Playwrite GB J"/>
                </a:rPr>
                <a:t>Year 7 will expand their knowledge of Western rhythmic notation whilst </a:t>
              </a:r>
              <a:r>
                <a:rPr lang="en-US" sz="1800">
                  <a:solidFill>
                    <a:schemeClr val="dk1"/>
                  </a:solidFill>
                  <a:latin typeface="Playwrite GB J"/>
                  <a:ea typeface="Playwrite GB J"/>
                  <a:cs typeface="Playwrite GB J"/>
                  <a:sym typeface="Playwrite GB J"/>
                </a:rPr>
                <a:t>listening, appraising and responding to the energetic, exciting, dramatic and polyrhythmic music of Stomp.</a:t>
              </a:r>
              <a:endParaRPr b="0" i="0" sz="1800" u="none" cap="none" strike="noStrike">
                <a:solidFill>
                  <a:schemeClr val="dk1"/>
                </a:solidFill>
                <a:latin typeface="Calibri"/>
                <a:ea typeface="Calibri"/>
                <a:cs typeface="Calibri"/>
                <a:sym typeface="Calibri"/>
              </a:endParaRPr>
            </a:p>
          </p:txBody>
        </p:sp>
      </p:grpSp>
      <p:sp>
        <p:nvSpPr>
          <p:cNvPr id="264" name="Google Shape;264;p5"/>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8">
              <a:alphaModFix/>
            </a:blip>
            <a:stretch>
              <a:fillRect b="0" l="0" r="0" t="0"/>
            </a:stretch>
          </a:blipFill>
          <a:ln>
            <a:noFill/>
          </a:ln>
        </p:spPr>
      </p:sp>
      <p:grpSp>
        <p:nvGrpSpPr>
          <p:cNvPr id="265" name="Google Shape;265;p5"/>
          <p:cNvGrpSpPr/>
          <p:nvPr/>
        </p:nvGrpSpPr>
        <p:grpSpPr>
          <a:xfrm rot="-1317">
            <a:off x="336378" y="698099"/>
            <a:ext cx="4139812" cy="1027136"/>
            <a:chOff x="0" y="-47625"/>
            <a:chExt cx="1483615" cy="368102"/>
          </a:xfrm>
        </p:grpSpPr>
        <p:sp>
          <p:nvSpPr>
            <p:cNvPr id="266" name="Google Shape;266;p5"/>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67" name="Google Shape;267;p5"/>
            <p:cNvSpPr txBox="1"/>
            <p:nvPr/>
          </p:nvSpPr>
          <p:spPr>
            <a:xfrm>
              <a:off x="0" y="-47625"/>
              <a:ext cx="1483615" cy="368102"/>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MUSIC</a:t>
              </a:r>
              <a:endParaRPr b="0" i="0" sz="1400" u="none" cap="none" strike="noStrike">
                <a:solidFill>
                  <a:srgbClr val="000000"/>
                </a:solidFill>
                <a:latin typeface="Arial"/>
                <a:ea typeface="Arial"/>
                <a:cs typeface="Arial"/>
                <a:sym typeface="Arial"/>
              </a:endParaRPr>
            </a:p>
          </p:txBody>
        </p:sp>
      </p:grpSp>
      <p:sp>
        <p:nvSpPr>
          <p:cNvPr id="268" name="Google Shape;268;p5"/>
          <p:cNvSpPr/>
          <p:nvPr/>
        </p:nvSpPr>
        <p:spPr>
          <a:xfrm rot="147111">
            <a:off x="2876083" y="3923162"/>
            <a:ext cx="4263384" cy="2872455"/>
          </a:xfrm>
          <a:custGeom>
            <a:rect b="b" l="l" r="r" t="t"/>
            <a:pathLst>
              <a:path extrusionOk="0" h="2872455" w="4263384">
                <a:moveTo>
                  <a:pt x="0" y="0"/>
                </a:moveTo>
                <a:lnTo>
                  <a:pt x="4263383" y="0"/>
                </a:lnTo>
                <a:lnTo>
                  <a:pt x="4263383" y="2872454"/>
                </a:lnTo>
                <a:lnTo>
                  <a:pt x="0" y="2872454"/>
                </a:lnTo>
                <a:lnTo>
                  <a:pt x="0" y="0"/>
                </a:lnTo>
                <a:close/>
              </a:path>
            </a:pathLst>
          </a:custGeom>
          <a:blipFill rotWithShape="1">
            <a:blip r:embed="rId9">
              <a:alphaModFix/>
            </a:blip>
            <a:stretch>
              <a:fillRect b="0" l="0" r="0" t="0"/>
            </a:stretch>
          </a:blipFill>
          <a:ln>
            <a:noFill/>
          </a:ln>
        </p:spPr>
      </p:sp>
      <p:grpSp>
        <p:nvGrpSpPr>
          <p:cNvPr id="269" name="Google Shape;269;p5"/>
          <p:cNvGrpSpPr/>
          <p:nvPr/>
        </p:nvGrpSpPr>
        <p:grpSpPr>
          <a:xfrm rot="-1317">
            <a:off x="2738996" y="4495945"/>
            <a:ext cx="4465709" cy="1850315"/>
            <a:chOff x="0" y="-19050"/>
            <a:chExt cx="1600409" cy="663111"/>
          </a:xfrm>
        </p:grpSpPr>
        <p:sp>
          <p:nvSpPr>
            <p:cNvPr id="270" name="Google Shape;270;p5"/>
            <p:cNvSpPr/>
            <p:nvPr/>
          </p:nvSpPr>
          <p:spPr>
            <a:xfrm>
              <a:off x="0" y="0"/>
              <a:ext cx="1600409" cy="644061"/>
            </a:xfrm>
            <a:custGeom>
              <a:rect b="b" l="l" r="r" t="t"/>
              <a:pathLst>
                <a:path extrusionOk="0" h="644061" w="1600409">
                  <a:moveTo>
                    <a:pt x="64145" y="0"/>
                  </a:moveTo>
                  <a:lnTo>
                    <a:pt x="1536265" y="0"/>
                  </a:lnTo>
                  <a:cubicBezTo>
                    <a:pt x="1571691" y="0"/>
                    <a:pt x="1600409" y="28719"/>
                    <a:pt x="1600409" y="64145"/>
                  </a:cubicBezTo>
                  <a:lnTo>
                    <a:pt x="1600409" y="579917"/>
                  </a:lnTo>
                  <a:cubicBezTo>
                    <a:pt x="1600409" y="615343"/>
                    <a:pt x="1571691" y="644061"/>
                    <a:pt x="1536265" y="644061"/>
                  </a:cubicBezTo>
                  <a:lnTo>
                    <a:pt x="64145" y="644061"/>
                  </a:lnTo>
                  <a:cubicBezTo>
                    <a:pt x="28719" y="644061"/>
                    <a:pt x="0" y="615343"/>
                    <a:pt x="0" y="579917"/>
                  </a:cubicBezTo>
                  <a:lnTo>
                    <a:pt x="0" y="64145"/>
                  </a:lnTo>
                  <a:cubicBezTo>
                    <a:pt x="0" y="28719"/>
                    <a:pt x="28719" y="0"/>
                    <a:pt x="64145"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i="0" sz="1400" u="none" cap="none" strike="noStrike">
                <a:solidFill>
                  <a:srgbClr val="000000"/>
                </a:solidFill>
                <a:latin typeface="Playwrite GB J"/>
                <a:ea typeface="Playwrite GB J"/>
                <a:cs typeface="Playwrite GB J"/>
                <a:sym typeface="Playwrite GB J"/>
              </a:endParaRPr>
            </a:p>
          </p:txBody>
        </p:sp>
        <p:sp>
          <p:nvSpPr>
            <p:cNvPr id="271" name="Google Shape;271;p5"/>
            <p:cNvSpPr txBox="1"/>
            <p:nvPr/>
          </p:nvSpPr>
          <p:spPr>
            <a:xfrm>
              <a:off x="0" y="-19050"/>
              <a:ext cx="1600409" cy="663111"/>
            </a:xfrm>
            <a:prstGeom prst="rect">
              <a:avLst/>
            </a:prstGeom>
            <a:noFill/>
            <a:ln>
              <a:noFill/>
            </a:ln>
          </p:spPr>
          <p:txBody>
            <a:bodyPr anchorCtr="0" anchor="ctr" bIns="50800" lIns="50800" spcFirstLastPara="1" rIns="50800" wrap="square" tIns="50800">
              <a:noAutofit/>
            </a:bodyPr>
            <a:lstStyle/>
            <a:p>
              <a:pPr indent="0" lvl="0" marL="0" marR="0" rtl="0" algn="ctr">
                <a:lnSpc>
                  <a:spcPct val="115000"/>
                </a:lnSpc>
                <a:spcBef>
                  <a:spcPts val="0"/>
                </a:spcBef>
                <a:spcAft>
                  <a:spcPts val="0"/>
                </a:spcAft>
                <a:buClr>
                  <a:srgbClr val="000000"/>
                </a:buClr>
                <a:buSzPts val="1400"/>
                <a:buFont typeface="Arial"/>
                <a:buNone/>
              </a:pPr>
              <a:r>
                <a:rPr lang="en-US" sz="1600">
                  <a:solidFill>
                    <a:schemeClr val="dk1"/>
                  </a:solidFill>
                  <a:latin typeface="Playwrite GB J"/>
                  <a:ea typeface="Playwrite GB J"/>
                  <a:cs typeface="Playwrite GB J"/>
                  <a:sym typeface="Playwrite GB J"/>
                </a:rPr>
                <a:t>This term year 7 are going to have an external inspirational speaker come in and do some workshops to build self-awareness, purpose, accountability, resilience, and confidence.</a:t>
              </a:r>
              <a:endParaRPr i="0" sz="1600" u="none" cap="none" strike="noStrike">
                <a:solidFill>
                  <a:schemeClr val="dk1"/>
                </a:solidFill>
                <a:latin typeface="Playwrite GB J"/>
                <a:ea typeface="Playwrite GB J"/>
                <a:cs typeface="Playwrite GB J"/>
                <a:sym typeface="Playwrite GB J"/>
              </a:endParaRPr>
            </a:p>
          </p:txBody>
        </p:sp>
      </p:grpSp>
      <p:grpSp>
        <p:nvGrpSpPr>
          <p:cNvPr id="272" name="Google Shape;272;p5"/>
          <p:cNvGrpSpPr/>
          <p:nvPr/>
        </p:nvGrpSpPr>
        <p:grpSpPr>
          <a:xfrm rot="-1355">
            <a:off x="2773427" y="4106588"/>
            <a:ext cx="4431210" cy="588871"/>
            <a:chOff x="0" y="-11477"/>
            <a:chExt cx="1588020" cy="211034"/>
          </a:xfrm>
        </p:grpSpPr>
        <p:sp>
          <p:nvSpPr>
            <p:cNvPr id="273" name="Google Shape;273;p5"/>
            <p:cNvSpPr/>
            <p:nvPr/>
          </p:nvSpPr>
          <p:spPr>
            <a:xfrm>
              <a:off x="0" y="0"/>
              <a:ext cx="1581863" cy="199557"/>
            </a:xfrm>
            <a:custGeom>
              <a:rect b="b" l="l" r="r" t="t"/>
              <a:pathLst>
                <a:path extrusionOk="0" h="199557" w="1581863">
                  <a:moveTo>
                    <a:pt x="64897" y="0"/>
                  </a:moveTo>
                  <a:lnTo>
                    <a:pt x="1516966" y="0"/>
                  </a:lnTo>
                  <a:cubicBezTo>
                    <a:pt x="1552807" y="0"/>
                    <a:pt x="1581863" y="29055"/>
                    <a:pt x="1581863" y="64897"/>
                  </a:cubicBezTo>
                  <a:lnTo>
                    <a:pt x="1581863" y="134660"/>
                  </a:lnTo>
                  <a:cubicBezTo>
                    <a:pt x="1581863" y="170502"/>
                    <a:pt x="1552807" y="199557"/>
                    <a:pt x="1516966" y="199557"/>
                  </a:cubicBezTo>
                  <a:lnTo>
                    <a:pt x="64897" y="199557"/>
                  </a:lnTo>
                  <a:cubicBezTo>
                    <a:pt x="29055" y="199557"/>
                    <a:pt x="0" y="170502"/>
                    <a:pt x="0" y="134660"/>
                  </a:cubicBezTo>
                  <a:lnTo>
                    <a:pt x="0" y="64897"/>
                  </a:lnTo>
                  <a:cubicBezTo>
                    <a:pt x="0" y="29055"/>
                    <a:pt x="29055" y="0"/>
                    <a:pt x="64897" y="0"/>
                  </a:cubicBezTo>
                  <a:close/>
                </a:path>
              </a:pathLst>
            </a:custGeom>
            <a:solidFill>
              <a:srgbClr val="9353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4" name="Google Shape;274;p5"/>
            <p:cNvSpPr txBox="1"/>
            <p:nvPr/>
          </p:nvSpPr>
          <p:spPr>
            <a:xfrm>
              <a:off x="6120" y="-11477"/>
              <a:ext cx="1581900" cy="1749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Clr>
                  <a:srgbClr val="000000"/>
                </a:buClr>
                <a:buSzPts val="3950"/>
                <a:buFont typeface="Arial"/>
                <a:buNone/>
              </a:pPr>
              <a:r>
                <a:rPr b="0" i="0" lang="en-US" sz="3950" u="none" cap="none" strike="noStrike">
                  <a:solidFill>
                    <a:srgbClr val="FFFFFF"/>
                  </a:solidFill>
                  <a:latin typeface="Just Another Hand"/>
                  <a:ea typeface="Just Another Hand"/>
                  <a:cs typeface="Just Another Hand"/>
                  <a:sym typeface="Just Another Hand"/>
                </a:rPr>
                <a:t>CAREERS</a:t>
              </a:r>
              <a:endParaRPr b="0" i="0" sz="1400" u="none" cap="none" strike="noStrike">
                <a:solidFill>
                  <a:srgbClr val="000000"/>
                </a:solidFill>
                <a:latin typeface="Arial"/>
                <a:ea typeface="Arial"/>
                <a:cs typeface="Arial"/>
                <a:sym typeface="Arial"/>
              </a:endParaRPr>
            </a:p>
          </p:txBody>
        </p:sp>
      </p:grpSp>
      <p:pic>
        <p:nvPicPr>
          <p:cNvPr id="275" name="Google Shape;275;p5"/>
          <p:cNvPicPr preferRelativeResize="0"/>
          <p:nvPr/>
        </p:nvPicPr>
        <p:blipFill>
          <a:blip r:embed="rId10">
            <a:alphaModFix/>
          </a:blip>
          <a:stretch>
            <a:fillRect/>
          </a:stretch>
        </p:blipFill>
        <p:spPr>
          <a:xfrm rot="626333">
            <a:off x="4939863" y="1559392"/>
            <a:ext cx="2164098" cy="2116016"/>
          </a:xfrm>
          <a:prstGeom prst="rect">
            <a:avLst/>
          </a:prstGeom>
          <a:noFill/>
          <a:ln>
            <a:noFill/>
          </a:ln>
        </p:spPr>
      </p:pic>
      <p:sp>
        <p:nvSpPr>
          <p:cNvPr id="276" name="Google Shape;276;p5"/>
          <p:cNvSpPr/>
          <p:nvPr/>
        </p:nvSpPr>
        <p:spPr>
          <a:xfrm rot="180767">
            <a:off x="2640094" y="7311371"/>
            <a:ext cx="4735352" cy="2832667"/>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11">
              <a:alphaModFix/>
            </a:blip>
            <a:stretch>
              <a:fillRect b="0" l="0" r="0" t="0"/>
            </a:stretch>
          </a:blipFill>
          <a:ln>
            <a:noFill/>
          </a:ln>
        </p:spPr>
      </p:sp>
      <p:grpSp>
        <p:nvGrpSpPr>
          <p:cNvPr id="277" name="Google Shape;277;p5"/>
          <p:cNvGrpSpPr/>
          <p:nvPr/>
        </p:nvGrpSpPr>
        <p:grpSpPr>
          <a:xfrm rot="-19467">
            <a:off x="2721137" y="6699170"/>
            <a:ext cx="4536101" cy="909985"/>
            <a:chOff x="0" y="-47625"/>
            <a:chExt cx="1625700" cy="368102"/>
          </a:xfrm>
        </p:grpSpPr>
        <p:sp>
          <p:nvSpPr>
            <p:cNvPr id="278" name="Google Shape;278;p5"/>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5"/>
            <p:cNvSpPr txBox="1"/>
            <p:nvPr/>
          </p:nvSpPr>
          <p:spPr>
            <a:xfrm>
              <a:off x="0" y="-47625"/>
              <a:ext cx="1625700" cy="3681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EXTRA-CURRICULAR</a:t>
              </a:r>
              <a:endParaRPr sz="3950">
                <a:solidFill>
                  <a:srgbClr val="FFFFFF"/>
                </a:solidFill>
                <a:latin typeface="Just Another Hand"/>
                <a:ea typeface="Just Another Hand"/>
                <a:cs typeface="Just Another Hand"/>
                <a:sym typeface="Just Another Hand"/>
              </a:endParaRPr>
            </a:p>
          </p:txBody>
        </p:sp>
      </p:grpSp>
      <p:pic>
        <p:nvPicPr>
          <p:cNvPr id="280" name="Google Shape;280;p5"/>
          <p:cNvPicPr preferRelativeResize="0"/>
          <p:nvPr/>
        </p:nvPicPr>
        <p:blipFill>
          <a:blip r:embed="rId12">
            <a:alphaModFix/>
          </a:blip>
          <a:stretch>
            <a:fillRect/>
          </a:stretch>
        </p:blipFill>
        <p:spPr>
          <a:xfrm>
            <a:off x="3265975" y="9239825"/>
            <a:ext cx="1652224" cy="1134075"/>
          </a:xfrm>
          <a:prstGeom prst="rect">
            <a:avLst/>
          </a:prstGeom>
          <a:noFill/>
          <a:ln>
            <a:noFill/>
          </a:ln>
        </p:spPr>
      </p:pic>
      <p:pic>
        <p:nvPicPr>
          <p:cNvPr id="281" name="Google Shape;281;p5" title="Screenshot 2026-01-02 at 15.43.13.png"/>
          <p:cNvPicPr preferRelativeResize="0"/>
          <p:nvPr/>
        </p:nvPicPr>
        <p:blipFill>
          <a:blip r:embed="rId13">
            <a:alphaModFix/>
          </a:blip>
          <a:stretch>
            <a:fillRect/>
          </a:stretch>
        </p:blipFill>
        <p:spPr>
          <a:xfrm>
            <a:off x="5001363" y="9386250"/>
            <a:ext cx="1280175" cy="484400"/>
          </a:xfrm>
          <a:prstGeom prst="rect">
            <a:avLst/>
          </a:prstGeom>
          <a:noFill/>
          <a:ln>
            <a:noFill/>
          </a:ln>
        </p:spPr>
      </p:pic>
      <p:sp>
        <p:nvSpPr>
          <p:cNvPr id="282" name="Google Shape;282;p5"/>
          <p:cNvSpPr txBox="1"/>
          <p:nvPr/>
        </p:nvSpPr>
        <p:spPr>
          <a:xfrm>
            <a:off x="2635625" y="7622000"/>
            <a:ext cx="4742100" cy="1527900"/>
          </a:xfrm>
          <a:prstGeom prst="rect">
            <a:avLst/>
          </a:prstGeom>
          <a:noFill/>
          <a:ln>
            <a:noFill/>
          </a:ln>
        </p:spPr>
        <p:txBody>
          <a:bodyPr anchorCtr="0" anchor="t" bIns="91425" lIns="91425" spcFirstLastPara="1" rIns="91425" wrap="square" tIns="91425">
            <a:spAutoFit/>
          </a:bodyPr>
          <a:lstStyle/>
          <a:p>
            <a:pPr indent="0" lvl="0" marL="0" rtl="0" algn="ctr">
              <a:lnSpc>
                <a:spcPct val="85555"/>
              </a:lnSpc>
              <a:spcBef>
                <a:spcPts val="0"/>
              </a:spcBef>
              <a:spcAft>
                <a:spcPts val="0"/>
              </a:spcAft>
              <a:buNone/>
            </a:pPr>
            <a:r>
              <a:rPr lang="en-US" sz="1700">
                <a:solidFill>
                  <a:schemeClr val="dk1"/>
                </a:solidFill>
                <a:latin typeface="Playwrite GB S"/>
                <a:ea typeface="Playwrite GB S"/>
                <a:cs typeface="Playwrite GB S"/>
                <a:sym typeface="Playwrite GB S"/>
              </a:rPr>
              <a:t>From sports to creative arts and wellbeing, there’s something for everyone. Clubs help pupils build skills, make friends, and enjoy new experiences in a fun, supportive environment. Log in via a parents/carers’ epraise account to learn more.</a:t>
            </a:r>
            <a:endParaRPr sz="1700">
              <a:solidFill>
                <a:schemeClr val="dk1"/>
              </a:solidFill>
              <a:latin typeface="Playwrite GB S"/>
              <a:ea typeface="Playwrite GB S"/>
              <a:cs typeface="Playwrite GB S"/>
              <a:sym typeface="Playwrite GB S"/>
            </a:endParaRPr>
          </a:p>
        </p:txBody>
      </p:sp>
      <p:sp>
        <p:nvSpPr>
          <p:cNvPr id="283" name="Google Shape;283;p5"/>
          <p:cNvSpPr txBox="1"/>
          <p:nvPr/>
        </p:nvSpPr>
        <p:spPr>
          <a:xfrm rot="-133605">
            <a:off x="398528" y="6753963"/>
            <a:ext cx="1914846" cy="1913047"/>
          </a:xfrm>
          <a:prstGeom prst="rect">
            <a:avLst/>
          </a:prstGeom>
          <a:noFill/>
          <a:ln>
            <a:noFill/>
          </a:ln>
        </p:spPr>
        <p:txBody>
          <a:bodyPr anchorCtr="0" anchor="ctr" bIns="50800" lIns="50800" spcFirstLastPara="1" rIns="50800" wrap="square" tIns="50800">
            <a:noAutofit/>
          </a:bodyPr>
          <a:lstStyle/>
          <a:p>
            <a:pPr indent="0" lvl="0" marL="0" marR="0" rtl="0" algn="l">
              <a:lnSpc>
                <a:spcPct val="115000"/>
              </a:lnSpc>
              <a:spcBef>
                <a:spcPts val="0"/>
              </a:spcBef>
              <a:spcAft>
                <a:spcPts val="0"/>
              </a:spcAft>
              <a:buClr>
                <a:srgbClr val="000000"/>
              </a:buClr>
              <a:buSzPts val="1100"/>
              <a:buFont typeface="Arial"/>
              <a:buNone/>
            </a:pPr>
            <a:r>
              <a:rPr b="0" i="0" lang="en-US" sz="1050" u="none" cap="none" strike="noStrike">
                <a:solidFill>
                  <a:srgbClr val="000000"/>
                </a:solidFill>
                <a:latin typeface="Playwrite GB S"/>
                <a:ea typeface="Playwrite GB S"/>
                <a:cs typeface="Playwrite GB S"/>
                <a:sym typeface="Playwrite GB S"/>
              </a:rPr>
              <a:t>In Year 7, pupils will be set weekly homework.  This will include:</a:t>
            </a:r>
            <a:endParaRPr b="0" i="0" sz="1050" u="none" cap="none" strike="noStrike">
              <a:solidFill>
                <a:srgbClr val="000000"/>
              </a:solidFill>
              <a:latin typeface="Playwrite GB S"/>
              <a:ea typeface="Playwrite GB S"/>
              <a:cs typeface="Playwrite GB S"/>
              <a:sym typeface="Playwrite GB S"/>
            </a:endParaRPr>
          </a:p>
          <a:p>
            <a:pPr indent="-295275" lvl="0" marL="457200" marR="0" rtl="0" algn="l">
              <a:lnSpc>
                <a:spcPct val="115000"/>
              </a:lnSpc>
              <a:spcBef>
                <a:spcPts val="0"/>
              </a:spcBef>
              <a:spcAft>
                <a:spcPts val="0"/>
              </a:spcAft>
              <a:buClr>
                <a:srgbClr val="000000"/>
              </a:buClr>
              <a:buSzPts val="1050"/>
              <a:buFont typeface="Playwrite GB S"/>
              <a:buChar char="-"/>
            </a:pPr>
            <a:r>
              <a:rPr b="0" i="0" lang="en-US" sz="1050" u="none" cap="none" strike="noStrike">
                <a:solidFill>
                  <a:srgbClr val="000000"/>
                </a:solidFill>
                <a:latin typeface="Playwrite GB S"/>
                <a:ea typeface="Playwrite GB S"/>
                <a:cs typeface="Playwrite GB S"/>
                <a:sym typeface="Playwrite GB S"/>
              </a:rPr>
              <a:t>A piece of Maths homework</a:t>
            </a:r>
            <a:endParaRPr b="0" i="0" sz="1050" u="none" cap="none" strike="noStrike">
              <a:solidFill>
                <a:srgbClr val="000000"/>
              </a:solidFill>
              <a:latin typeface="Playwrite GB S"/>
              <a:ea typeface="Playwrite GB S"/>
              <a:cs typeface="Playwrite GB S"/>
              <a:sym typeface="Playwrite GB S"/>
            </a:endParaRPr>
          </a:p>
          <a:p>
            <a:pPr indent="-295275" lvl="0" marL="457200" marR="0" rtl="0" algn="l">
              <a:lnSpc>
                <a:spcPct val="115000"/>
              </a:lnSpc>
              <a:spcBef>
                <a:spcPts val="0"/>
              </a:spcBef>
              <a:spcAft>
                <a:spcPts val="0"/>
              </a:spcAft>
              <a:buClr>
                <a:srgbClr val="000000"/>
              </a:buClr>
              <a:buSzPts val="1050"/>
              <a:buFont typeface="Playwrite GB S"/>
              <a:buChar char="-"/>
            </a:pPr>
            <a:r>
              <a:rPr b="0" i="0" lang="en-US" sz="1050" u="none" cap="none" strike="noStrike">
                <a:solidFill>
                  <a:srgbClr val="000000"/>
                </a:solidFill>
                <a:latin typeface="Playwrite GB S"/>
                <a:ea typeface="Playwrite GB S"/>
                <a:cs typeface="Playwrite GB S"/>
                <a:sym typeface="Playwrite GB S"/>
              </a:rPr>
              <a:t>A piece of English homework</a:t>
            </a:r>
            <a:endParaRPr b="0" i="0" sz="1050" u="none" cap="none" strike="noStrike">
              <a:solidFill>
                <a:srgbClr val="000000"/>
              </a:solidFill>
              <a:latin typeface="Playwrite GB S"/>
              <a:ea typeface="Playwrite GB S"/>
              <a:cs typeface="Playwrite GB S"/>
              <a:sym typeface="Playwrite GB S"/>
            </a:endParaRPr>
          </a:p>
          <a:p>
            <a:pPr indent="-295275" lvl="0" marL="457200" marR="0" rtl="0" algn="l">
              <a:lnSpc>
                <a:spcPct val="115000"/>
              </a:lnSpc>
              <a:spcBef>
                <a:spcPts val="0"/>
              </a:spcBef>
              <a:spcAft>
                <a:spcPts val="0"/>
              </a:spcAft>
              <a:buClr>
                <a:srgbClr val="000000"/>
              </a:buClr>
              <a:buSzPts val="1050"/>
              <a:buFont typeface="Playwrite GB S"/>
              <a:buChar char="-"/>
            </a:pPr>
            <a:r>
              <a:rPr b="0" i="0" lang="en-US" sz="1050" u="none" cap="none" strike="noStrike">
                <a:solidFill>
                  <a:srgbClr val="000000"/>
                </a:solidFill>
                <a:latin typeface="Playwrite GB S"/>
                <a:ea typeface="Playwrite GB S"/>
                <a:cs typeface="Playwrite GB S"/>
                <a:sym typeface="Playwrite GB S"/>
              </a:rPr>
              <a:t>Spellings</a:t>
            </a:r>
            <a:endParaRPr b="0" i="0" sz="1050" u="none" cap="none" strike="noStrike">
              <a:solidFill>
                <a:srgbClr val="000000"/>
              </a:solidFill>
              <a:latin typeface="Playwrite GB S"/>
              <a:ea typeface="Playwrite GB S"/>
              <a:cs typeface="Playwrite GB S"/>
              <a:sym typeface="Playwrite GB S"/>
            </a:endParaRPr>
          </a:p>
          <a:p>
            <a:pPr indent="0" lvl="0" marL="0" marR="0" rtl="0" algn="l">
              <a:lnSpc>
                <a:spcPct val="115000"/>
              </a:lnSpc>
              <a:spcBef>
                <a:spcPts val="0"/>
              </a:spcBef>
              <a:spcAft>
                <a:spcPts val="0"/>
              </a:spcAft>
              <a:buClr>
                <a:srgbClr val="000000"/>
              </a:buClr>
              <a:buSzPts val="1100"/>
              <a:buFont typeface="Arial"/>
              <a:buNone/>
            </a:pPr>
            <a:r>
              <a:t/>
            </a:r>
            <a:endParaRPr b="0" i="0" sz="1050" u="none" cap="none" strike="noStrike">
              <a:solidFill>
                <a:srgbClr val="000000"/>
              </a:solidFill>
              <a:latin typeface="Playwrite GB S"/>
              <a:ea typeface="Playwrite GB S"/>
              <a:cs typeface="Playwrite GB S"/>
              <a:sym typeface="Playwrite GB S"/>
            </a:endParaRPr>
          </a:p>
          <a:p>
            <a:pPr indent="0" lvl="0" marL="0" marR="0" rtl="0" algn="l">
              <a:lnSpc>
                <a:spcPct val="115000"/>
              </a:lnSpc>
              <a:spcBef>
                <a:spcPts val="0"/>
              </a:spcBef>
              <a:spcAft>
                <a:spcPts val="0"/>
              </a:spcAft>
              <a:buClr>
                <a:srgbClr val="000000"/>
              </a:buClr>
              <a:buSzPts val="1100"/>
              <a:buFont typeface="Arial"/>
              <a:buNone/>
            </a:pPr>
            <a:r>
              <a:rPr b="0" i="0" lang="en-US" sz="1050" u="none" cap="none" strike="noStrike">
                <a:solidFill>
                  <a:srgbClr val="000000"/>
                </a:solidFill>
                <a:latin typeface="Playwrite GB S"/>
                <a:ea typeface="Playwrite GB S"/>
                <a:cs typeface="Playwrite GB S"/>
                <a:sym typeface="Playwrite GB S"/>
              </a:rPr>
              <a:t>We also expect pupils to read for a minimum of three times per week at home.</a:t>
            </a:r>
            <a:endParaRPr b="0" i="0" sz="1050" u="none" cap="none" strike="noStrike">
              <a:solidFill>
                <a:srgbClr val="000000"/>
              </a:solidFill>
              <a:latin typeface="Playwrite GB S"/>
              <a:ea typeface="Playwrite GB S"/>
              <a:cs typeface="Playwrite GB S"/>
              <a:sym typeface="Playwrite GB S"/>
            </a:endParaRPr>
          </a:p>
          <a:p>
            <a:pPr indent="0" lvl="0" marL="0" marR="0" rtl="0" algn="l">
              <a:lnSpc>
                <a:spcPct val="115000"/>
              </a:lnSpc>
              <a:spcBef>
                <a:spcPts val="0"/>
              </a:spcBef>
              <a:spcAft>
                <a:spcPts val="0"/>
              </a:spcAft>
              <a:buClr>
                <a:srgbClr val="000000"/>
              </a:buClr>
              <a:buSzPts val="1100"/>
              <a:buFont typeface="Arial"/>
              <a:buNone/>
            </a:pPr>
            <a:r>
              <a:t/>
            </a:r>
            <a:endParaRPr b="0" i="0" sz="1050" u="none" cap="none" strike="noStrike">
              <a:solidFill>
                <a:srgbClr val="000000"/>
              </a:solidFill>
              <a:latin typeface="Playwrite GB S"/>
              <a:ea typeface="Playwrite GB S"/>
              <a:cs typeface="Playwrite GB S"/>
              <a:sym typeface="Playwrite GB S"/>
            </a:endParaRPr>
          </a:p>
          <a:p>
            <a:pPr indent="0" lvl="0" marL="0" marR="0" rtl="0" algn="l">
              <a:lnSpc>
                <a:spcPct val="115000"/>
              </a:lnSpc>
              <a:spcBef>
                <a:spcPts val="0"/>
              </a:spcBef>
              <a:spcAft>
                <a:spcPts val="0"/>
              </a:spcAft>
              <a:buClr>
                <a:srgbClr val="000000"/>
              </a:buClr>
              <a:buSzPts val="1100"/>
              <a:buFont typeface="Arial"/>
              <a:buNone/>
            </a:pPr>
            <a:r>
              <a:rPr b="0" i="0" lang="en-US" sz="1050" u="none" cap="none" strike="noStrike">
                <a:solidFill>
                  <a:srgbClr val="000000"/>
                </a:solidFill>
                <a:latin typeface="Playwrite GB S"/>
                <a:ea typeface="Playwrite GB S"/>
                <a:cs typeface="Playwrite GB S"/>
                <a:sym typeface="Playwrite GB S"/>
              </a:rPr>
              <a:t>Other subjects will set additional homework to aid learning outside of the classroom when needed.  This will be added onto epraise.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