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 r:id="rId2"/>
    <p:sldId id="294" r:id="rId3"/>
    <p:sldId id="278" r:id="rId4"/>
    <p:sldId id="260" r:id="rId5"/>
    <p:sldId id="295" r:id="rId6"/>
    <p:sldId id="281" r:id="rId7"/>
    <p:sldId id="291" r:id="rId8"/>
    <p:sldId id="264" r:id="rId9"/>
    <p:sldId id="276" r:id="rId10"/>
    <p:sldId id="301" r:id="rId11"/>
    <p:sldId id="296" r:id="rId12"/>
    <p:sldId id="297" r:id="rId13"/>
    <p:sldId id="298" r:id="rId14"/>
    <p:sldId id="266" r:id="rId15"/>
    <p:sldId id="282" r:id="rId16"/>
    <p:sldId id="283" r:id="rId17"/>
    <p:sldId id="284" r:id="rId18"/>
    <p:sldId id="285" r:id="rId19"/>
    <p:sldId id="286" r:id="rId20"/>
    <p:sldId id="292" r:id="rId21"/>
    <p:sldId id="287" r:id="rId22"/>
    <p:sldId id="288" r:id="rId23"/>
    <p:sldId id="289" r:id="rId24"/>
    <p:sldId id="300" r:id="rId25"/>
    <p:sldId id="290" r:id="rId26"/>
    <p:sldId id="303" r:id="rId27"/>
    <p:sldId id="299" r:id="rId28"/>
    <p:sldId id="277"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0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5513" autoAdjust="0"/>
  </p:normalViewPr>
  <p:slideViewPr>
    <p:cSldViewPr snapToGrid="0">
      <p:cViewPr>
        <p:scale>
          <a:sx n="60" d="100"/>
          <a:sy n="60" d="100"/>
        </p:scale>
        <p:origin x="-10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1A1EF-08AE-448A-B2A3-ACB6E19B3B3B}" type="datetimeFigureOut">
              <a:rPr lang="en-GB" smtClean="0"/>
              <a:t>20/11/2019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DB8E2-741E-4B45-A9B8-9033726ECE94}" type="slidenum">
              <a:rPr lang="en-GB" smtClean="0"/>
              <a:t>‹#›</a:t>
            </a:fld>
            <a:endParaRPr lang="en-GB"/>
          </a:p>
        </p:txBody>
      </p:sp>
    </p:spTree>
    <p:extLst>
      <p:ext uri="{BB962C8B-B14F-4D97-AF65-F5344CB8AC3E}">
        <p14:creationId xmlns:p14="http://schemas.microsoft.com/office/powerpoint/2010/main" val="230959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cbbc/watch/p01g2pt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owsecureismypassword.ne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11796/Teaching_online_safety_in_school.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hildnet.com/ufiles/Childnet-Online-Safety-Computing-KS2-0916.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and introductions</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1</a:t>
            </a:fld>
            <a:endParaRPr lang="en-GB"/>
          </a:p>
        </p:txBody>
      </p:sp>
    </p:spTree>
    <p:extLst>
      <p:ext uri="{BB962C8B-B14F-4D97-AF65-F5344CB8AC3E}">
        <p14:creationId xmlns:p14="http://schemas.microsoft.com/office/powerpoint/2010/main" val="254324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online behaviours are abusive. They are negative in nature, potentially harmful and in some cases can be illegal.</a:t>
            </a:r>
          </a:p>
          <a:p>
            <a:r>
              <a:rPr lang="en-GB" dirty="0" smtClean="0"/>
              <a:t>look out for fake profiles: </a:t>
            </a:r>
          </a:p>
          <a:p>
            <a:r>
              <a:rPr lang="en-GB" dirty="0" smtClean="0"/>
              <a:t>This could include</a:t>
            </a:r>
          </a:p>
          <a:p>
            <a:pPr marL="171450" indent="-171450">
              <a:buFont typeface="Arial" panose="020B0604020202020204" pitchFamily="34" charset="0"/>
              <a:buChar char="•"/>
            </a:pPr>
            <a:r>
              <a:rPr lang="en-GB" dirty="0" smtClean="0"/>
              <a:t> profile pictures that don’t like right, for example of a celebrity or object,</a:t>
            </a:r>
          </a:p>
          <a:p>
            <a:pPr marL="171450" indent="-171450">
              <a:buFont typeface="Arial" panose="020B0604020202020204" pitchFamily="34" charset="0"/>
              <a:buChar char="•"/>
            </a:pPr>
            <a:r>
              <a:rPr lang="en-GB" dirty="0" smtClean="0"/>
              <a:t> accounts with no followers</a:t>
            </a:r>
          </a:p>
          <a:p>
            <a:pPr marL="171450" indent="-171450">
              <a:buFont typeface="Arial" panose="020B0604020202020204" pitchFamily="34" charset="0"/>
              <a:buChar char="•"/>
            </a:pPr>
            <a:r>
              <a:rPr lang="en-GB" dirty="0" smtClean="0"/>
              <a:t>or thousands of followers; and</a:t>
            </a:r>
          </a:p>
          <a:p>
            <a:pPr marL="171450" indent="-171450">
              <a:buFont typeface="Arial" panose="020B0604020202020204" pitchFamily="34" charset="0"/>
              <a:buChar char="•"/>
            </a:pPr>
            <a:r>
              <a:rPr lang="en-GB" dirty="0" smtClean="0"/>
              <a:t>a public figure who doesn’t have a verified account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As children continue to find new ways to connect with each other on a range of devices and platforms it is increasingly important to help them make smarter and safer choices about who they talk to and what they share online, especially with an increase of groomers online.</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There’s a chance that your child may meet people online that aren’t who they say they are. Grooming is a word used to describe people befriending children in order to take advantage of them for sexual purposes. Many parents worry about online grooming so it’s important to talk to your children about how to stay safe. It’s easy to pretend to be someone else on the internet, frequently known as online impersonation. Children can sometimes end up having conversations with people whose real identities they may not know.</a:t>
            </a:r>
          </a:p>
          <a:p>
            <a:pPr marL="171450" indent="-171450">
              <a:buFont typeface="Arial" panose="020B0604020202020204" pitchFamily="34" charset="0"/>
              <a:buChar char="•"/>
            </a:pPr>
            <a:r>
              <a:rPr lang="en-GB" dirty="0" smtClean="0"/>
              <a:t>Groomers may go to a social network used by young people and pretend to be one of them. They might attempt to gain trust by using fake profile pictures, pretending to have similar interests, offering gifts and saying nice things to the child.</a:t>
            </a:r>
          </a:p>
          <a:p>
            <a:pPr marL="171450" indent="-171450">
              <a:buFont typeface="Arial" panose="020B0604020202020204" pitchFamily="34" charset="0"/>
              <a:buChar char="•"/>
            </a:pPr>
            <a:r>
              <a:rPr lang="en-GB" dirty="0" smtClean="0"/>
              <a:t>Groomers build trust between themselves and the child’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Once they have the child’s trust the groomer often steers the conversation towards their sexual experiences, even asking them to send sexual photographs or videos of themselves. Some may try to set up a meeting or even blackmail children by threatening to share the pictures or videos with the child’s family and friends.</a:t>
            </a:r>
          </a:p>
          <a:p>
            <a:pPr marL="171450" indent="-171450">
              <a:buFont typeface="Arial" panose="020B0604020202020204" pitchFamily="34" charset="0"/>
              <a:buChar char="•"/>
            </a:pPr>
            <a:r>
              <a:rPr lang="en-GB" dirty="0" smtClean="0"/>
              <a:t>Existing relationships may be exploited by a groomer</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Online groomers are not always strangers. In many situations, they may already have met them through their family or social activities, and use the internet to build rapport with them. Sometimes children don’t realise they’ve been groomed, and think that the person is their boyfriend or girlfriend.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Where can online grooming happen?</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Online groomers will target children on sites and platforms that are popular with young people. On social media, online groomers will often target a number of young people at any one time by sending out friend requests to see who responds. Through online forums and online games, they may strike up a conversation to build a relationship with a child and ask them to continue the talking on another platform or chat privately.</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GB" dirty="0" smtClean="0"/>
              <a:t>Video: Click hyperlink  </a:t>
            </a:r>
          </a:p>
          <a:p>
            <a:pPr marL="0" indent="0">
              <a:buFont typeface="Arial" panose="020B0604020202020204" pitchFamily="34" charset="0"/>
              <a:buNone/>
            </a:pPr>
            <a:r>
              <a:rPr lang="en-GB" dirty="0" smtClean="0"/>
              <a:t>https://www.youtube.com/watch?v=Zyux6NGxRYk 8 minutes</a:t>
            </a:r>
            <a:r>
              <a:rPr lang="en-GB" baseline="0" dirty="0" smtClean="0"/>
              <a:t> </a:t>
            </a:r>
            <a:r>
              <a:rPr lang="en-GB" baseline="0" dirty="0" err="1" smtClean="0"/>
              <a:t>approx</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12</a:t>
            </a:fld>
            <a:endParaRPr lang="en-GB"/>
          </a:p>
        </p:txBody>
      </p:sp>
    </p:spTree>
    <p:extLst>
      <p:ext uri="{BB962C8B-B14F-4D97-AF65-F5344CB8AC3E}">
        <p14:creationId xmlns:p14="http://schemas.microsoft.com/office/powerpoint/2010/main" val="394815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dirty="0" smtClean="0">
                <a:solidFill>
                  <a:schemeClr val="tx1"/>
                </a:solidFill>
                <a:latin typeface="Dyslexie" panose="02000000000000000000" pitchFamily="2" charset="0"/>
              </a:rPr>
              <a:t>Here</a:t>
            </a:r>
            <a:r>
              <a:rPr lang="en-GB" sz="1400" b="1" baseline="0" dirty="0" smtClean="0">
                <a:solidFill>
                  <a:schemeClr val="tx1"/>
                </a:solidFill>
                <a:latin typeface="Dyslexie" panose="02000000000000000000" pitchFamily="2" charset="0"/>
              </a:rPr>
              <a:t> are 10 top tips for keeping your children safe online. </a:t>
            </a:r>
            <a:endParaRPr lang="en-GB" sz="1400" b="1" dirty="0" smtClean="0">
              <a:solidFill>
                <a:schemeClr val="tx1"/>
              </a:solidFill>
              <a:latin typeface="Dyslexie" panose="02000000000000000000" pitchFamily="2" charset="0"/>
            </a:endParaRPr>
          </a:p>
          <a:p>
            <a:pPr algn="l"/>
            <a:r>
              <a:rPr lang="en-GB" sz="1400" b="1" dirty="0" smtClean="0">
                <a:solidFill>
                  <a:schemeClr val="tx1"/>
                </a:solidFill>
                <a:latin typeface="Dyslexie" panose="02000000000000000000" pitchFamily="2" charset="0"/>
              </a:rPr>
              <a:t>1</a:t>
            </a:r>
          </a:p>
          <a:p>
            <a:pPr algn="l"/>
            <a:r>
              <a:rPr lang="en-GB" sz="1100" b="1" dirty="0" smtClean="0">
                <a:solidFill>
                  <a:schemeClr val="tx1"/>
                </a:solidFill>
                <a:latin typeface="Dyslexie" panose="02000000000000000000" pitchFamily="2" charset="0"/>
              </a:rPr>
              <a:t>Have a conversation with your kids! </a:t>
            </a:r>
          </a:p>
          <a:p>
            <a:pPr algn="l"/>
            <a:r>
              <a:rPr lang="en-GB" sz="1100" dirty="0" smtClean="0">
                <a:solidFill>
                  <a:schemeClr val="tx1"/>
                </a:solidFill>
                <a:latin typeface="Dyslexie" panose="02000000000000000000" pitchFamily="2" charset="0"/>
              </a:rPr>
              <a:t>Kids are getting their first internet-connected gadgets at pretty young ages. So start talking to them early. </a:t>
            </a:r>
          </a:p>
          <a:p>
            <a:pPr algn="l"/>
            <a:r>
              <a:rPr lang="en-GB" sz="1100" dirty="0" smtClean="0">
                <a:solidFill>
                  <a:schemeClr val="tx1"/>
                </a:solidFill>
                <a:latin typeface="Dyslexie" panose="02000000000000000000" pitchFamily="2" charset="0"/>
              </a:rPr>
              <a:t>Warn them about </a:t>
            </a:r>
            <a:r>
              <a:rPr lang="en-GB" sz="1100" u="sng" dirty="0" smtClean="0">
                <a:solidFill>
                  <a:schemeClr val="tx1"/>
                </a:solidFill>
                <a:latin typeface="Dyslexie" panose="02000000000000000000" pitchFamily="2" charset="0"/>
              </a:rPr>
              <a:t>malware (malicious software)</a:t>
            </a:r>
            <a:r>
              <a:rPr lang="en-GB" sz="1100" dirty="0" smtClean="0">
                <a:solidFill>
                  <a:schemeClr val="tx1"/>
                </a:solidFill>
                <a:latin typeface="Dyslexie" panose="02000000000000000000" pitchFamily="2" charset="0"/>
              </a:rPr>
              <a:t>, </a:t>
            </a:r>
            <a:r>
              <a:rPr lang="en-GB" sz="1100" u="sng" dirty="0" smtClean="0">
                <a:solidFill>
                  <a:schemeClr val="tx1"/>
                </a:solidFill>
                <a:latin typeface="Dyslexie" panose="02000000000000000000" pitchFamily="2" charset="0"/>
              </a:rPr>
              <a:t>dangerous websites</a:t>
            </a:r>
            <a:r>
              <a:rPr lang="en-GB" sz="1100" dirty="0" smtClean="0">
                <a:solidFill>
                  <a:schemeClr val="tx1"/>
                </a:solidFill>
                <a:latin typeface="Dyslexie" panose="02000000000000000000" pitchFamily="2" charset="0"/>
              </a:rPr>
              <a:t>, and sex offenders. </a:t>
            </a:r>
          </a:p>
          <a:p>
            <a:pPr algn="l"/>
            <a:r>
              <a:rPr lang="en-GB" sz="1100" dirty="0" smtClean="0">
                <a:solidFill>
                  <a:schemeClr val="tx1"/>
                </a:solidFill>
                <a:latin typeface="Dyslexie" panose="02000000000000000000" pitchFamily="2" charset="0"/>
              </a:rPr>
              <a:t>Let your kids know you’re looking out for them, speak honestly with them, and </a:t>
            </a:r>
            <a:r>
              <a:rPr lang="en-GB" sz="1100" i="1" dirty="0" smtClean="0">
                <a:solidFill>
                  <a:schemeClr val="tx1"/>
                </a:solidFill>
                <a:latin typeface="Dyslexie" panose="02000000000000000000" pitchFamily="2" charset="0"/>
              </a:rPr>
              <a:t>listen</a:t>
            </a:r>
            <a:r>
              <a:rPr lang="en-GB" sz="1100" dirty="0" smtClean="0">
                <a:solidFill>
                  <a:schemeClr val="tx1"/>
                </a:solidFill>
                <a:latin typeface="Dyslexie" panose="02000000000000000000" pitchFamily="2" charset="0"/>
              </a:rPr>
              <a:t>. </a:t>
            </a:r>
          </a:p>
          <a:p>
            <a:pPr algn="l"/>
            <a:endParaRPr lang="en-GB" sz="1100" dirty="0"/>
          </a:p>
        </p:txBody>
      </p:sp>
      <p:sp>
        <p:nvSpPr>
          <p:cNvPr id="4" name="Slide Number Placeholder 3"/>
          <p:cNvSpPr>
            <a:spLocks noGrp="1"/>
          </p:cNvSpPr>
          <p:nvPr>
            <p:ph type="sldNum" sz="quarter" idx="10"/>
          </p:nvPr>
        </p:nvSpPr>
        <p:spPr/>
        <p:txBody>
          <a:bodyPr/>
          <a:lstStyle/>
          <a:p>
            <a:fld id="{DC8DB8E2-741E-4B45-A9B8-9033726ECE94}" type="slidenum">
              <a:rPr lang="en-GB" smtClean="0"/>
              <a:t>14</a:t>
            </a:fld>
            <a:endParaRPr lang="en-GB"/>
          </a:p>
        </p:txBody>
      </p:sp>
    </p:spTree>
    <p:extLst>
      <p:ext uri="{BB962C8B-B14F-4D97-AF65-F5344CB8AC3E}">
        <p14:creationId xmlns:p14="http://schemas.microsoft.com/office/powerpoint/2010/main" val="318399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smtClean="0">
                <a:solidFill>
                  <a:schemeClr val="tx1"/>
                </a:solidFill>
                <a:latin typeface="Dyslexie" panose="02000000000000000000" pitchFamily="2" charset="0"/>
              </a:rPr>
              <a:t>2</a:t>
            </a:r>
          </a:p>
          <a:p>
            <a:pPr algn="l"/>
            <a:r>
              <a:rPr lang="en-GB" sz="1200" b="1" dirty="0" smtClean="0">
                <a:solidFill>
                  <a:schemeClr val="tx1"/>
                </a:solidFill>
                <a:latin typeface="Dyslexie" panose="02000000000000000000" pitchFamily="2" charset="0"/>
              </a:rPr>
              <a:t>Keep your computer in a common area of the house</a:t>
            </a:r>
          </a:p>
          <a:p>
            <a:pPr algn="l"/>
            <a:r>
              <a:rPr lang="en-GB" sz="1200" dirty="0" smtClean="0">
                <a:solidFill>
                  <a:schemeClr val="tx1"/>
                </a:solidFill>
                <a:latin typeface="Dyslexie" panose="02000000000000000000" pitchFamily="2" charset="0"/>
              </a:rPr>
              <a:t>It's more difficult for sex offenders and online bullies to harass your child when you can see what your child is up to. So make sure your kids aren’t going to bed with their laptops and phones. Keep internet time in the common areas. </a:t>
            </a:r>
            <a:endParaRPr lang="en-GB" sz="1400" dirty="0" smtClean="0">
              <a:solidFill>
                <a:schemeClr val="tx1"/>
              </a:solidFill>
              <a:latin typeface="Dyslexie" panose="02000000000000000000" pitchFamily="2" charset="0"/>
            </a:endParaRPr>
          </a:p>
          <a:p>
            <a:pPr algn="l"/>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15</a:t>
            </a:fld>
            <a:endParaRPr lang="en-GB"/>
          </a:p>
        </p:txBody>
      </p:sp>
    </p:spTree>
    <p:extLst>
      <p:ext uri="{BB962C8B-B14F-4D97-AF65-F5344CB8AC3E}">
        <p14:creationId xmlns:p14="http://schemas.microsoft.com/office/powerpoint/2010/main" val="245133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smtClean="0">
                <a:solidFill>
                  <a:schemeClr val="tx1"/>
                </a:solidFill>
                <a:latin typeface="Dyslexie" panose="02000000000000000000" pitchFamily="2" charset="0"/>
              </a:rPr>
              <a:t>3</a:t>
            </a:r>
          </a:p>
          <a:p>
            <a:pPr algn="l"/>
            <a:r>
              <a:rPr lang="en-GB" sz="1200" b="1" dirty="0" smtClean="0">
                <a:solidFill>
                  <a:schemeClr val="tx1"/>
                </a:solidFill>
                <a:latin typeface="Dyslexie" panose="02000000000000000000" pitchFamily="2" charset="0"/>
              </a:rPr>
              <a:t>Know which other computers your children are using</a:t>
            </a:r>
          </a:p>
          <a:p>
            <a:pPr algn="l"/>
            <a:r>
              <a:rPr lang="en-GB" sz="1200" dirty="0" smtClean="0">
                <a:solidFill>
                  <a:schemeClr val="tx1"/>
                </a:solidFill>
                <a:latin typeface="Dyslexie" panose="02000000000000000000" pitchFamily="2" charset="0"/>
              </a:rPr>
              <a:t>Your children most likely have access to computers at school or their friends' houses. </a:t>
            </a:r>
          </a:p>
          <a:p>
            <a:pPr algn="l"/>
            <a:r>
              <a:rPr lang="en-GB" sz="1200" dirty="0" smtClean="0">
                <a:solidFill>
                  <a:schemeClr val="tx1"/>
                </a:solidFill>
                <a:latin typeface="Dyslexie" panose="02000000000000000000" pitchFamily="2" charset="0"/>
              </a:rPr>
              <a:t>Ask them where they go online, and talk to their friends’ parents about how they supervise their own kids’ internet use.</a:t>
            </a:r>
          </a:p>
          <a:p>
            <a:pPr algn="l"/>
            <a:endParaRPr lang="en-GB" sz="1800" dirty="0">
              <a:solidFill>
                <a:schemeClr val="tx1"/>
              </a:solidFill>
              <a:latin typeface="Dyslexie" panose="02000000000000000000" pitchFamily="2" charset="0"/>
            </a:endParaRPr>
          </a:p>
        </p:txBody>
      </p:sp>
      <p:sp>
        <p:nvSpPr>
          <p:cNvPr id="4" name="Slide Number Placeholder 3"/>
          <p:cNvSpPr>
            <a:spLocks noGrp="1"/>
          </p:cNvSpPr>
          <p:nvPr>
            <p:ph type="sldNum" sz="quarter" idx="10"/>
          </p:nvPr>
        </p:nvSpPr>
        <p:spPr/>
        <p:txBody>
          <a:bodyPr/>
          <a:lstStyle/>
          <a:p>
            <a:fld id="{DC8DB8E2-741E-4B45-A9B8-9033726ECE94}" type="slidenum">
              <a:rPr lang="en-GB" smtClean="0"/>
              <a:t>16</a:t>
            </a:fld>
            <a:endParaRPr lang="en-GB"/>
          </a:p>
        </p:txBody>
      </p:sp>
    </p:spTree>
    <p:extLst>
      <p:ext uri="{BB962C8B-B14F-4D97-AF65-F5344CB8AC3E}">
        <p14:creationId xmlns:p14="http://schemas.microsoft.com/office/powerpoint/2010/main" val="312573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hlinkClick r:id="rId3"/>
              </a:rPr>
              <a:t>https://www.bbc.co.uk/cbbc/watch/p01g2pt6</a:t>
            </a:r>
            <a:r>
              <a:rPr lang="en-GB" dirty="0" smtClean="0"/>
              <a:t> – Guy </a:t>
            </a:r>
            <a:r>
              <a:rPr lang="en-GB" dirty="0" err="1" smtClean="0"/>
              <a:t>Falkes</a:t>
            </a:r>
            <a:r>
              <a:rPr lang="en-GB" dirty="0" smtClean="0"/>
              <a:t>- Protect</a:t>
            </a:r>
            <a:r>
              <a:rPr lang="en-GB" baseline="0" dirty="0" smtClean="0"/>
              <a:t> your privacy settings </a:t>
            </a:r>
          </a:p>
          <a:p>
            <a:pPr algn="l"/>
            <a:r>
              <a:rPr lang="en-GB" sz="2000" dirty="0" smtClean="0">
                <a:solidFill>
                  <a:schemeClr val="tx1">
                    <a:lumMod val="95000"/>
                    <a:lumOff val="5000"/>
                  </a:schemeClr>
                </a:solidFill>
                <a:latin typeface="Dyslexie" panose="02000000000000000000" pitchFamily="2" charset="0"/>
              </a:rPr>
              <a:t>4 </a:t>
            </a:r>
          </a:p>
          <a:p>
            <a:pPr algn="l"/>
            <a:r>
              <a:rPr lang="en-GB" sz="1200" b="1" dirty="0" smtClean="0">
                <a:solidFill>
                  <a:schemeClr val="tx1">
                    <a:lumMod val="95000"/>
                    <a:lumOff val="5000"/>
                  </a:schemeClr>
                </a:solidFill>
                <a:latin typeface="Dyslexie" panose="02000000000000000000" pitchFamily="2" charset="0"/>
              </a:rPr>
              <a:t>Remind your children, "Don't talk to strangers — or meet them“</a:t>
            </a:r>
          </a:p>
          <a:p>
            <a:pPr algn="l"/>
            <a:r>
              <a:rPr lang="en-GB" sz="1200" b="1" dirty="0" smtClean="0">
                <a:solidFill>
                  <a:schemeClr val="tx1">
                    <a:lumMod val="95000"/>
                    <a:lumOff val="5000"/>
                  </a:schemeClr>
                </a:solidFill>
                <a:latin typeface="Dyslexie" panose="02000000000000000000" pitchFamily="2" charset="0"/>
              </a:rPr>
              <a:t> </a:t>
            </a:r>
            <a:r>
              <a:rPr lang="en-GB" sz="1200" dirty="0" smtClean="0">
                <a:solidFill>
                  <a:schemeClr val="tx1">
                    <a:lumMod val="95000"/>
                    <a:lumOff val="5000"/>
                  </a:schemeClr>
                </a:solidFill>
                <a:latin typeface="Dyslexie" panose="02000000000000000000" pitchFamily="2" charset="0"/>
              </a:rPr>
              <a:t>Make it clear that online strangers are not friends. Remind your children that people often lie about their age, and online predators often pretend to be children. </a:t>
            </a:r>
          </a:p>
          <a:p>
            <a:pPr algn="l"/>
            <a:r>
              <a:rPr lang="en-GB" sz="1200" dirty="0" smtClean="0">
                <a:solidFill>
                  <a:schemeClr val="tx1">
                    <a:lumMod val="95000"/>
                    <a:lumOff val="5000"/>
                  </a:schemeClr>
                </a:solidFill>
                <a:latin typeface="Dyslexie" panose="02000000000000000000" pitchFamily="2" charset="0"/>
              </a:rPr>
              <a:t>Emphasize that your children should never reveal personal information like their name, address, phone number, school name, or even their friends’ names. Knowing any of this could help an online predator find your kid in real life. </a:t>
            </a:r>
          </a:p>
          <a:p>
            <a:pPr algn="l"/>
            <a:r>
              <a:rPr lang="en-GB" sz="1200" dirty="0" smtClean="0">
                <a:solidFill>
                  <a:schemeClr val="tx1">
                    <a:lumMod val="95000"/>
                    <a:lumOff val="5000"/>
                  </a:schemeClr>
                </a:solidFill>
                <a:latin typeface="Dyslexie" panose="02000000000000000000" pitchFamily="2" charset="0"/>
              </a:rPr>
              <a:t>And under no circumstances should your child ever meet up with someone they met online without your permission. If you do agree to a meeting, go with your child and meet in a public place.</a:t>
            </a:r>
          </a:p>
          <a:p>
            <a:pPr algn="l"/>
            <a:r>
              <a:rPr lang="en-GB" sz="2000" dirty="0" smtClean="0">
                <a:solidFill>
                  <a:schemeClr val="tx1">
                    <a:lumMod val="95000"/>
                    <a:lumOff val="5000"/>
                  </a:schemeClr>
                </a:solidFill>
                <a:latin typeface="Dyslexie" panose="02000000000000000000" pitchFamily="2" charset="0"/>
              </a:rPr>
              <a:t> </a:t>
            </a:r>
          </a:p>
          <a:p>
            <a:pPr algn="l"/>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17</a:t>
            </a:fld>
            <a:endParaRPr lang="en-GB"/>
          </a:p>
        </p:txBody>
      </p:sp>
    </p:spTree>
    <p:extLst>
      <p:ext uri="{BB962C8B-B14F-4D97-AF65-F5344CB8AC3E}">
        <p14:creationId xmlns:p14="http://schemas.microsoft.com/office/powerpoint/2010/main" val="361506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smtClean="0">
                <a:solidFill>
                  <a:schemeClr val="tx1"/>
                </a:solidFill>
                <a:latin typeface="Dyslexie" panose="02000000000000000000" pitchFamily="2" charset="0"/>
              </a:rPr>
              <a:t>5 </a:t>
            </a:r>
          </a:p>
          <a:p>
            <a:pPr algn="l"/>
            <a:r>
              <a:rPr lang="en-GB" sz="1200" b="1" dirty="0" smtClean="0">
                <a:solidFill>
                  <a:schemeClr val="tx1"/>
                </a:solidFill>
                <a:latin typeface="Dyslexie" panose="02000000000000000000" pitchFamily="2" charset="0"/>
              </a:rPr>
              <a:t>Make internet time family time</a:t>
            </a:r>
          </a:p>
          <a:p>
            <a:pPr algn="l"/>
            <a:r>
              <a:rPr lang="en-GB" sz="1200" dirty="0" smtClean="0">
                <a:solidFill>
                  <a:schemeClr val="tx1"/>
                </a:solidFill>
                <a:latin typeface="Dyslexie" panose="02000000000000000000" pitchFamily="2" charset="0"/>
              </a:rPr>
              <a:t>You watch movies together. </a:t>
            </a:r>
          </a:p>
          <a:p>
            <a:pPr algn="l"/>
            <a:r>
              <a:rPr lang="en-GB" sz="1200" dirty="0" smtClean="0">
                <a:solidFill>
                  <a:schemeClr val="tx1"/>
                </a:solidFill>
                <a:latin typeface="Dyslexie" panose="02000000000000000000" pitchFamily="2" charset="0"/>
              </a:rPr>
              <a:t>Why not browse the web together? </a:t>
            </a:r>
          </a:p>
          <a:p>
            <a:pPr algn="l"/>
            <a:r>
              <a:rPr lang="en-GB" sz="1200" dirty="0" smtClean="0">
                <a:solidFill>
                  <a:schemeClr val="tx1"/>
                </a:solidFill>
                <a:latin typeface="Dyslexie" panose="02000000000000000000" pitchFamily="2" charset="0"/>
              </a:rPr>
              <a:t>Making it a family event can be fun. </a:t>
            </a:r>
          </a:p>
          <a:p>
            <a:pPr algn="l"/>
            <a:endParaRPr lang="en-GB" sz="1600" dirty="0" smtClean="0">
              <a:solidFill>
                <a:schemeClr val="tx1"/>
              </a:solidFill>
              <a:latin typeface="Dyslexie" panose="02000000000000000000" pitchFamily="2" charset="0"/>
            </a:endParaRPr>
          </a:p>
          <a:p>
            <a:pPr algn="l"/>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18</a:t>
            </a:fld>
            <a:endParaRPr lang="en-GB"/>
          </a:p>
        </p:txBody>
      </p:sp>
    </p:spTree>
    <p:extLst>
      <p:ext uri="{BB962C8B-B14F-4D97-AF65-F5344CB8AC3E}">
        <p14:creationId xmlns:p14="http://schemas.microsoft.com/office/powerpoint/2010/main" val="285186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hlinkClick r:id="rId3"/>
              </a:rPr>
              <a:t>https://howsecureismypassword.net/</a:t>
            </a:r>
            <a:endParaRPr lang="en-GB" dirty="0" smtClean="0"/>
          </a:p>
          <a:p>
            <a:pPr algn="l"/>
            <a:r>
              <a:rPr lang="en-GB" sz="1800" dirty="0" smtClean="0">
                <a:solidFill>
                  <a:schemeClr val="tx1"/>
                </a:solidFill>
                <a:latin typeface="Dyslexie" panose="02000000000000000000" pitchFamily="2" charset="0"/>
              </a:rPr>
              <a:t>6 </a:t>
            </a:r>
          </a:p>
          <a:p>
            <a:pPr algn="l"/>
            <a:r>
              <a:rPr lang="en-GB" sz="1200" b="1" dirty="0" smtClean="0">
                <a:solidFill>
                  <a:schemeClr val="tx1"/>
                </a:solidFill>
                <a:latin typeface="Dyslexie" panose="02000000000000000000" pitchFamily="2" charset="0"/>
              </a:rPr>
              <a:t>Know your children's passwords</a:t>
            </a:r>
          </a:p>
          <a:p>
            <a:pPr algn="l"/>
            <a:r>
              <a:rPr lang="en-GB" sz="1200" b="1" dirty="0" smtClean="0">
                <a:solidFill>
                  <a:schemeClr val="tx1"/>
                </a:solidFill>
                <a:latin typeface="Dyslexie" panose="02000000000000000000" pitchFamily="2" charset="0"/>
              </a:rPr>
              <a:t> </a:t>
            </a:r>
            <a:r>
              <a:rPr lang="en-GB" sz="1200" dirty="0" smtClean="0">
                <a:solidFill>
                  <a:schemeClr val="tx1"/>
                </a:solidFill>
                <a:latin typeface="Dyslexie" panose="02000000000000000000" pitchFamily="2" charset="0"/>
              </a:rPr>
              <a:t>If you’ve got a younger child, create an account for them in your own name to avoid exposing your kid’s name — and so you’ll have the password. </a:t>
            </a:r>
          </a:p>
          <a:p>
            <a:pPr algn="l"/>
            <a:r>
              <a:rPr lang="en-GB" sz="1200" b="1" dirty="0" smtClean="0">
                <a:solidFill>
                  <a:schemeClr val="tx1"/>
                </a:solidFill>
                <a:latin typeface="Dyslexie" panose="02000000000000000000" pitchFamily="2" charset="0"/>
              </a:rPr>
              <a:t>But please respect the age limitations on accounts. If a site says you should be 18 to sign up, then maybe your child should wait. </a:t>
            </a:r>
          </a:p>
          <a:p>
            <a:pPr algn="l"/>
            <a:endParaRPr lang="en-GB" sz="1800" dirty="0" smtClean="0">
              <a:solidFill>
                <a:schemeClr val="tx1"/>
              </a:solidFill>
              <a:latin typeface="Dyslexie" panose="02000000000000000000" pitchFamily="2" charset="0"/>
            </a:endParaRPr>
          </a:p>
          <a:p>
            <a:pPr algn="l"/>
            <a:r>
              <a:rPr lang="en-GB" dirty="0" smtClean="0"/>
              <a:t> </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19</a:t>
            </a:fld>
            <a:endParaRPr lang="en-GB"/>
          </a:p>
        </p:txBody>
      </p:sp>
    </p:spTree>
    <p:extLst>
      <p:ext uri="{BB962C8B-B14F-4D97-AF65-F5344CB8AC3E}">
        <p14:creationId xmlns:p14="http://schemas.microsoft.com/office/powerpoint/2010/main" val="3984814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600" dirty="0" smtClean="0">
                <a:solidFill>
                  <a:schemeClr val="tx1"/>
                </a:solidFill>
                <a:latin typeface="Dyslexie" panose="02000000000000000000" pitchFamily="2" charset="0"/>
              </a:rPr>
              <a:t>7</a:t>
            </a:r>
            <a:r>
              <a:rPr lang="en-GB" sz="1200" b="1" dirty="0" smtClean="0">
                <a:solidFill>
                  <a:schemeClr val="tx1"/>
                </a:solidFill>
                <a:latin typeface="Dyslexie" panose="02000000000000000000" pitchFamily="2" charset="0"/>
              </a:rPr>
              <a:t> </a:t>
            </a:r>
          </a:p>
          <a:p>
            <a:pPr algn="l"/>
            <a:r>
              <a:rPr lang="en-GB" sz="1200" b="1" dirty="0" smtClean="0">
                <a:solidFill>
                  <a:schemeClr val="tx1"/>
                </a:solidFill>
                <a:latin typeface="Dyslexie" panose="02000000000000000000" pitchFamily="2" charset="0"/>
              </a:rPr>
              <a:t>Watch for changes in your children’s behaviour </a:t>
            </a:r>
          </a:p>
          <a:p>
            <a:pPr algn="l"/>
            <a:r>
              <a:rPr lang="en-GB" sz="1200" dirty="0" smtClean="0">
                <a:solidFill>
                  <a:schemeClr val="tx1"/>
                </a:solidFill>
                <a:latin typeface="Dyslexie" panose="02000000000000000000" pitchFamily="2" charset="0"/>
              </a:rPr>
              <a:t>Being secretive about what they do online, withdrawing from the family, and other personality changes could be signs that an online sex offender is preying on your child or that they are in trouble online. </a:t>
            </a:r>
          </a:p>
          <a:p>
            <a:pPr algn="l"/>
            <a:r>
              <a:rPr lang="en-GB" sz="1200" b="1" dirty="0" smtClean="0">
                <a:solidFill>
                  <a:srgbClr val="0070C0"/>
                </a:solidFill>
                <a:latin typeface="Dyslexie" panose="02000000000000000000" pitchFamily="2" charset="0"/>
              </a:rPr>
              <a:t>So keep an eye out for any behavioural changes.</a:t>
            </a:r>
          </a:p>
          <a:p>
            <a:pPr algn="l"/>
            <a:endParaRPr lang="en-GB" sz="1600" dirty="0" smtClean="0">
              <a:solidFill>
                <a:schemeClr val="tx1"/>
              </a:solidFill>
              <a:latin typeface="Dyslexie" panose="02000000000000000000" pitchFamily="2" charset="0"/>
            </a:endParaRPr>
          </a:p>
          <a:p>
            <a:pPr algn="l"/>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21</a:t>
            </a:fld>
            <a:endParaRPr lang="en-GB"/>
          </a:p>
        </p:txBody>
      </p:sp>
    </p:spTree>
    <p:extLst>
      <p:ext uri="{BB962C8B-B14F-4D97-AF65-F5344CB8AC3E}">
        <p14:creationId xmlns:p14="http://schemas.microsoft.com/office/powerpoint/2010/main" val="400139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smtClean="0">
                <a:solidFill>
                  <a:schemeClr val="tx1"/>
                </a:solidFill>
                <a:latin typeface="Dyslexie" panose="02000000000000000000" pitchFamily="2" charset="0"/>
              </a:rPr>
              <a:t>8 </a:t>
            </a:r>
          </a:p>
          <a:p>
            <a:pPr algn="l"/>
            <a:r>
              <a:rPr lang="en-GB" sz="1200" b="1" dirty="0" smtClean="0">
                <a:solidFill>
                  <a:schemeClr val="tx1"/>
                </a:solidFill>
                <a:latin typeface="Dyslexie" panose="02000000000000000000" pitchFamily="2" charset="0"/>
              </a:rPr>
              <a:t>Pay attention to any gifts anyone gives your children</a:t>
            </a:r>
          </a:p>
          <a:p>
            <a:pPr algn="l"/>
            <a:r>
              <a:rPr lang="en-GB" sz="1200" dirty="0" smtClean="0">
                <a:solidFill>
                  <a:schemeClr val="tx1"/>
                </a:solidFill>
                <a:latin typeface="Dyslexie" panose="02000000000000000000" pitchFamily="2" charset="0"/>
              </a:rPr>
              <a:t>Sexual predators may send physical letters, photos, or gifts to children to seduce them. Stay alert, and ask your children about any new toys or belongings they bring home.</a:t>
            </a:r>
          </a:p>
          <a:p>
            <a:pPr algn="l"/>
            <a:endParaRPr lang="en-GB" sz="1600" dirty="0" smtClean="0">
              <a:solidFill>
                <a:schemeClr val="tx1"/>
              </a:solidFill>
              <a:latin typeface="Dyslexie" panose="02000000000000000000" pitchFamily="2" charset="0"/>
            </a:endParaRPr>
          </a:p>
          <a:p>
            <a:pPr algn="l"/>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22</a:t>
            </a:fld>
            <a:endParaRPr lang="en-GB"/>
          </a:p>
        </p:txBody>
      </p:sp>
    </p:spTree>
    <p:extLst>
      <p:ext uri="{BB962C8B-B14F-4D97-AF65-F5344CB8AC3E}">
        <p14:creationId xmlns:p14="http://schemas.microsoft.com/office/powerpoint/2010/main" val="100870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dirty="0" smtClean="0">
                <a:solidFill>
                  <a:schemeClr val="tx1"/>
                </a:solidFill>
                <a:latin typeface="Dyslexie" panose="02000000000000000000" pitchFamily="2" charset="0"/>
              </a:rPr>
              <a:t>9</a:t>
            </a:r>
          </a:p>
          <a:p>
            <a:pPr algn="l"/>
            <a:r>
              <a:rPr lang="en-GB" sz="1200" b="1" dirty="0" smtClean="0">
                <a:solidFill>
                  <a:schemeClr val="tx1"/>
                </a:solidFill>
                <a:latin typeface="Dyslexie" panose="02000000000000000000" pitchFamily="2" charset="0"/>
              </a:rPr>
              <a:t>Check your children’s browsing history </a:t>
            </a:r>
          </a:p>
          <a:p>
            <a:pPr algn="l"/>
            <a:r>
              <a:rPr lang="en-GB" sz="1200" dirty="0" smtClean="0">
                <a:solidFill>
                  <a:schemeClr val="tx1"/>
                </a:solidFill>
                <a:latin typeface="Dyslexie" panose="02000000000000000000" pitchFamily="2" charset="0"/>
              </a:rPr>
              <a:t>Open your child’s web browser and look for “History” to see a list of websites they’ve been to. </a:t>
            </a:r>
          </a:p>
          <a:p>
            <a:pPr algn="l"/>
            <a:r>
              <a:rPr lang="en-GB" sz="1200" dirty="0" smtClean="0">
                <a:solidFill>
                  <a:schemeClr val="tx1"/>
                </a:solidFill>
                <a:latin typeface="Dyslexie" panose="02000000000000000000" pitchFamily="2" charset="0"/>
              </a:rPr>
              <a:t>Also check the recycle bin to see if any files have been deleted. You may be surprised.</a:t>
            </a:r>
          </a:p>
          <a:p>
            <a:pPr algn="l"/>
            <a:endParaRPr lang="en-GB" sz="1800" dirty="0" smtClean="0">
              <a:solidFill>
                <a:schemeClr val="tx1"/>
              </a:solidFill>
              <a:latin typeface="Dyslexie" panose="02000000000000000000" pitchFamily="2" charset="0"/>
            </a:endParaRPr>
          </a:p>
          <a:p>
            <a:pPr algn="l"/>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23</a:t>
            </a:fld>
            <a:endParaRPr lang="en-GB"/>
          </a:p>
        </p:txBody>
      </p:sp>
    </p:spTree>
    <p:extLst>
      <p:ext uri="{BB962C8B-B14F-4D97-AF65-F5344CB8AC3E}">
        <p14:creationId xmlns:p14="http://schemas.microsoft.com/office/powerpoint/2010/main" val="125514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Keeping Children Safe in Education 2019,</a:t>
            </a:r>
            <a:r>
              <a:rPr lang="en-GB" baseline="0" dirty="0" smtClean="0"/>
              <a:t> accessed on the D for E website  </a:t>
            </a:r>
            <a:r>
              <a:rPr lang="en-GB" dirty="0" smtClean="0"/>
              <a:t>is a document containing statutory government guidance that sets out the legal duties all staff in education must follow in order to safeguard and promote the welfare of children and young people aged 18 years and under in schools, colleges, and education settings across the United Kingdom.</a:t>
            </a:r>
          </a:p>
          <a:p>
            <a:endParaRPr lang="en-GB" dirty="0" smtClean="0"/>
          </a:p>
          <a:p>
            <a:r>
              <a:rPr lang="en-GB" dirty="0" smtClean="0"/>
              <a:t>There</a:t>
            </a:r>
            <a:r>
              <a:rPr lang="en-GB" baseline="0" dirty="0" smtClean="0"/>
              <a:t> is a specific </a:t>
            </a:r>
            <a:r>
              <a:rPr lang="en-GB" dirty="0" smtClean="0"/>
              <a:t>reference to the new guidance ‘Teaching online safety in school’</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3</a:t>
            </a:fld>
            <a:endParaRPr lang="en-GB"/>
          </a:p>
        </p:txBody>
      </p:sp>
    </p:spTree>
    <p:extLst>
      <p:ext uri="{BB962C8B-B14F-4D97-AF65-F5344CB8AC3E}">
        <p14:creationId xmlns:p14="http://schemas.microsoft.com/office/powerpoint/2010/main" val="114287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smtClean="0">
                <a:solidFill>
                  <a:schemeClr val="tx1"/>
                </a:solidFill>
                <a:latin typeface="Dyslexie" panose="02000000000000000000" pitchFamily="2" charset="0"/>
              </a:rPr>
              <a:t>10 </a:t>
            </a:r>
          </a:p>
          <a:p>
            <a:pPr algn="l"/>
            <a:r>
              <a:rPr lang="en-GB" sz="1200" b="1" dirty="0" smtClean="0">
                <a:solidFill>
                  <a:schemeClr val="tx1"/>
                </a:solidFill>
                <a:latin typeface="Dyslexie" panose="02000000000000000000" pitchFamily="2" charset="0"/>
              </a:rPr>
              <a:t>Set rules — and stick to them</a:t>
            </a:r>
          </a:p>
          <a:p>
            <a:pPr algn="l"/>
            <a:r>
              <a:rPr lang="en-GB" sz="1200" dirty="0" smtClean="0">
                <a:solidFill>
                  <a:schemeClr val="tx1"/>
                </a:solidFill>
                <a:latin typeface="Dyslexie" panose="02000000000000000000" pitchFamily="2" charset="0"/>
              </a:rPr>
              <a:t>As a parent, it’s your job to limit your kids’ screen time, set boundaries for inappropriate content, and make sure your children stick to them. </a:t>
            </a:r>
          </a:p>
          <a:p>
            <a:pPr algn="l"/>
            <a:r>
              <a:rPr lang="en-GB" sz="1200" dirty="0" smtClean="0">
                <a:solidFill>
                  <a:schemeClr val="tx1"/>
                </a:solidFill>
                <a:latin typeface="Dyslexie" panose="02000000000000000000" pitchFamily="2" charset="0"/>
              </a:rPr>
              <a:t>Talk to your internet service provider about filters you can use to block pornographic or violent websites, or invest in a Wi-Fi router with parental controls.</a:t>
            </a:r>
          </a:p>
          <a:p>
            <a:pPr algn="l"/>
            <a:endParaRPr lang="en-GB" sz="1800" dirty="0" smtClean="0">
              <a:solidFill>
                <a:schemeClr val="tx1"/>
              </a:solidFill>
              <a:latin typeface="Dyslexie" panose="02000000000000000000" pitchFamily="2" charset="0"/>
            </a:endParaRPr>
          </a:p>
          <a:p>
            <a:pPr algn="l"/>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25</a:t>
            </a:fld>
            <a:endParaRPr lang="en-GB"/>
          </a:p>
        </p:txBody>
      </p:sp>
    </p:spTree>
    <p:extLst>
      <p:ext uri="{BB962C8B-B14F-4D97-AF65-F5344CB8AC3E}">
        <p14:creationId xmlns:p14="http://schemas.microsoft.com/office/powerpoint/2010/main" val="291898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Keeping Children Safe in Education statutory guidance sets out that all schools should have an effective child protection policy. Youth produced sexual imagery and a school’s</a:t>
            </a:r>
          </a:p>
          <a:p>
            <a:r>
              <a:rPr lang="en-GB" dirty="0" smtClean="0"/>
              <a:t>approach to it should be reflected in the policy.</a:t>
            </a:r>
          </a:p>
          <a:p>
            <a:endParaRPr lang="en-GB" dirty="0" smtClean="0"/>
          </a:p>
          <a:p>
            <a:r>
              <a:rPr lang="en-GB" dirty="0" smtClean="0"/>
              <a:t>All incidents involving youth produced sexual imagery should be responded to in line with the school’s safeguarding and child protection policy.</a:t>
            </a:r>
          </a:p>
          <a:p>
            <a:endParaRPr lang="en-GB" dirty="0" smtClean="0"/>
          </a:p>
          <a:p>
            <a:r>
              <a:rPr lang="en-GB" dirty="0" smtClean="0"/>
              <a:t>When an incident involving youth produced sexual imagery comes to a school or college’s attention:</a:t>
            </a:r>
          </a:p>
          <a:p>
            <a:r>
              <a:rPr lang="en-GB" dirty="0" smtClean="0"/>
              <a:t>• The incident should be referred to the DSL as soon as possible</a:t>
            </a:r>
          </a:p>
          <a:p>
            <a:r>
              <a:rPr lang="en-GB" dirty="0" smtClean="0"/>
              <a:t>• The DSL should hold an initial review meeting with appropriate school staff</a:t>
            </a:r>
          </a:p>
          <a:p>
            <a:r>
              <a:rPr lang="en-GB" dirty="0" smtClean="0"/>
              <a:t>• There should be subsequent interviews with the young people involved (if</a:t>
            </a:r>
          </a:p>
          <a:p>
            <a:r>
              <a:rPr lang="en-GB" dirty="0" smtClean="0"/>
              <a:t>appropriate)</a:t>
            </a:r>
          </a:p>
          <a:p>
            <a:r>
              <a:rPr lang="en-GB" dirty="0" smtClean="0"/>
              <a:t>• Parents should be informed at an early stage and involved in the process unless</a:t>
            </a:r>
          </a:p>
          <a:p>
            <a:r>
              <a:rPr lang="en-GB" dirty="0" smtClean="0"/>
              <a:t>there is good reason to believe that involving parents would put the young person</a:t>
            </a:r>
          </a:p>
          <a:p>
            <a:r>
              <a:rPr lang="en-GB" dirty="0" smtClean="0"/>
              <a:t>at risk of harm</a:t>
            </a:r>
          </a:p>
          <a:p>
            <a:r>
              <a:rPr lang="en-GB" dirty="0" smtClean="0"/>
              <a:t>• At any point in the process if there is a concern a young person has been harmed</a:t>
            </a:r>
          </a:p>
          <a:p>
            <a:r>
              <a:rPr lang="en-GB" dirty="0" smtClean="0"/>
              <a:t>or is at risk of harm a referral should be made to children’s social care and/or the</a:t>
            </a:r>
          </a:p>
          <a:p>
            <a:r>
              <a:rPr lang="en-GB" dirty="0" smtClean="0"/>
              <a:t>police immediately.</a:t>
            </a:r>
          </a:p>
          <a:p>
            <a:endParaRPr lang="en-GB" dirty="0" smtClean="0"/>
          </a:p>
          <a:p>
            <a:r>
              <a:rPr lang="en-GB" dirty="0" smtClean="0"/>
              <a:t>An immediate referral to police and/or children’s social care16 should be made if at</a:t>
            </a:r>
          </a:p>
          <a:p>
            <a:r>
              <a:rPr lang="en-GB" dirty="0" smtClean="0"/>
              <a:t>this initial stage:</a:t>
            </a:r>
          </a:p>
          <a:p>
            <a:r>
              <a:rPr lang="en-GB" dirty="0" smtClean="0"/>
              <a:t>1. The incident involves an adult</a:t>
            </a:r>
          </a:p>
          <a:p>
            <a:r>
              <a:rPr lang="en-GB" dirty="0" smtClean="0"/>
              <a:t>2. There is reason to believe that a young person has been coerced, blackmailed or</a:t>
            </a:r>
          </a:p>
          <a:p>
            <a:r>
              <a:rPr lang="en-GB" dirty="0" smtClean="0"/>
              <a:t>groomed, or if there are concerns about their capacity to consent (for example</a:t>
            </a:r>
          </a:p>
          <a:p>
            <a:r>
              <a:rPr lang="en-GB" dirty="0" smtClean="0"/>
              <a:t>owing to special educational needs)</a:t>
            </a:r>
          </a:p>
          <a:p>
            <a:r>
              <a:rPr lang="en-GB" dirty="0" smtClean="0"/>
              <a:t>3. What you know about the imagery suggests the content depicts sexual acts</a:t>
            </a:r>
          </a:p>
          <a:p>
            <a:r>
              <a:rPr lang="en-GB" dirty="0" smtClean="0"/>
              <a:t>which are unusual for the young person’s developmental stage, or are violent</a:t>
            </a:r>
          </a:p>
          <a:p>
            <a:r>
              <a:rPr lang="en-GB" dirty="0" smtClean="0"/>
              <a:t>4. The imagery involves sexual acts and any pupil in the imagery is under 1317</a:t>
            </a:r>
          </a:p>
          <a:p>
            <a:r>
              <a:rPr lang="en-GB" dirty="0" smtClean="0"/>
              <a:t>5. You have reason to believe a pupil or pupil is at immediate risk of harm owing</a:t>
            </a:r>
          </a:p>
          <a:p>
            <a:r>
              <a:rPr lang="en-GB" dirty="0" smtClean="0"/>
              <a:t>to the sharing of the imagery, for example, the young person is presenting as</a:t>
            </a:r>
          </a:p>
          <a:p>
            <a:r>
              <a:rPr lang="en-GB" dirty="0" smtClean="0"/>
              <a:t>suicidal or self-harming</a:t>
            </a:r>
          </a:p>
          <a:p>
            <a:endParaRPr lang="en-GB" dirty="0" smtClean="0"/>
          </a:p>
          <a:p>
            <a:r>
              <a:rPr lang="en-GB" dirty="0" smtClean="0"/>
              <a:t>If any devices need to be seized and passed onto the police then the device(s) should be confiscated18 and the police should be called. The device should be turned off and placed under lock and key until the police are able to come and</a:t>
            </a:r>
          </a:p>
          <a:p>
            <a:r>
              <a:rPr lang="en-GB" dirty="0" smtClean="0"/>
              <a:t>retrieve it.</a:t>
            </a:r>
          </a:p>
          <a:p>
            <a:endParaRPr lang="en-GB" dirty="0" smtClean="0"/>
          </a:p>
          <a:p>
            <a:r>
              <a:rPr lang="en-GB" dirty="0" smtClean="0"/>
              <a:t>http://www.policeandschools.org.uk/KNOWLEDGE%20BASE/online%20safety.html  video clip 5.30 minutes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26</a:t>
            </a:fld>
            <a:endParaRPr lang="en-GB"/>
          </a:p>
        </p:txBody>
      </p:sp>
    </p:spTree>
    <p:extLst>
      <p:ext uri="{BB962C8B-B14F-4D97-AF65-F5344CB8AC3E}">
        <p14:creationId xmlns:p14="http://schemas.microsoft.com/office/powerpoint/2010/main" val="439809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May 2017, Royal Society</a:t>
            </a:r>
            <a:r>
              <a:rPr lang="en-GB" baseline="0" dirty="0" smtClean="0"/>
              <a:t> for </a:t>
            </a:r>
            <a:r>
              <a:rPr lang="en-GB" dirty="0" smtClean="0"/>
              <a:t>Public Health and the Young Health Movement published a report examining the positive and negative effects of social media on young people’s health</a:t>
            </a:r>
          </a:p>
          <a:p>
            <a:endParaRPr lang="en-GB" dirty="0" smtClean="0"/>
          </a:p>
          <a:p>
            <a:endParaRPr lang="en-GB" dirty="0" smtClean="0"/>
          </a:p>
          <a:p>
            <a:r>
              <a:rPr lang="en-GB" dirty="0" smtClean="0"/>
              <a:t>The report includes a league table of social media platforms according to their impact on young people’s mental health. YouTube topped the table as the most positive, with Instagram and Snapchat coming out as the most detrimental to young people’s mental health and wellbeing. </a:t>
            </a:r>
          </a:p>
          <a:p>
            <a:r>
              <a:rPr lang="en-GB" dirty="0" smtClean="0"/>
              <a:t>There are several theories why social media use may have such negative effects on children. Being constantly exposed to highly idealised representations of people on social media may lead children and young people to think others are happier, more attractive and more successful than they are, making them dissatisfied with their own lives. The more time children spend on social media, the higher their risk is of being exposed to cyber bullying and other negative behaviours, which can lead to low mood and depression.</a:t>
            </a:r>
          </a:p>
          <a:p>
            <a:r>
              <a:rPr lang="en-GB" dirty="0" smtClean="0"/>
              <a:t>There is evidence that children who are frequent users of social media are less happy with how they look.</a:t>
            </a:r>
          </a:p>
          <a:p>
            <a:endParaRPr lang="en-GB" dirty="0" smtClean="0"/>
          </a:p>
          <a:p>
            <a:r>
              <a:rPr lang="en-GB" dirty="0" smtClean="0"/>
              <a:t>Children who use social media for more than 3 hours a day are more likely to argue with their parents than non-users. Being a heavy social media user may also make your child twice as likely to play truant from school and misbehave in class.</a:t>
            </a:r>
          </a:p>
          <a:p>
            <a:endParaRPr lang="en-GB" dirty="0" smtClean="0"/>
          </a:p>
          <a:p>
            <a:r>
              <a:rPr lang="en-GB" dirty="0" smtClean="0"/>
              <a:t>children are experiencing increasing pressures from social media and cyberbullying, causing low self-esteem and unhappiness</a:t>
            </a:r>
          </a:p>
          <a:p>
            <a:endParaRPr lang="en-GB" dirty="0" smtClean="0"/>
          </a:p>
        </p:txBody>
      </p:sp>
      <p:sp>
        <p:nvSpPr>
          <p:cNvPr id="4" name="Slide Number Placeholder 3"/>
          <p:cNvSpPr>
            <a:spLocks noGrp="1"/>
          </p:cNvSpPr>
          <p:nvPr>
            <p:ph type="sldNum" sz="quarter" idx="10"/>
          </p:nvPr>
        </p:nvSpPr>
        <p:spPr/>
        <p:txBody>
          <a:bodyPr/>
          <a:lstStyle/>
          <a:p>
            <a:fld id="{DC8DB8E2-741E-4B45-A9B8-9033726ECE94}" type="slidenum">
              <a:rPr lang="en-GB" smtClean="0"/>
              <a:t>27</a:t>
            </a:fld>
            <a:endParaRPr lang="en-GB"/>
          </a:p>
        </p:txBody>
      </p:sp>
    </p:spTree>
    <p:extLst>
      <p:ext uri="{BB962C8B-B14F-4D97-AF65-F5344CB8AC3E}">
        <p14:creationId xmlns:p14="http://schemas.microsoft.com/office/powerpoint/2010/main" val="321306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28</a:t>
            </a:fld>
            <a:endParaRPr lang="en-GB"/>
          </a:p>
        </p:txBody>
      </p:sp>
    </p:spTree>
    <p:extLst>
      <p:ext uri="{BB962C8B-B14F-4D97-AF65-F5344CB8AC3E}">
        <p14:creationId xmlns:p14="http://schemas.microsoft.com/office/powerpoint/2010/main" val="3180530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 over to PC Barney Kelso</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29</a:t>
            </a:fld>
            <a:endParaRPr lang="en-GB"/>
          </a:p>
        </p:txBody>
      </p:sp>
    </p:spTree>
    <p:extLst>
      <p:ext uri="{BB962C8B-B14F-4D97-AF65-F5344CB8AC3E}">
        <p14:creationId xmlns:p14="http://schemas.microsoft.com/office/powerpoint/2010/main" val="371105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https://assets.publishing.service.gov.uk/government/uploads/system/uploads/attachment_data/file/811796/Teaching_online_safety_in_school.pdf</a:t>
            </a:r>
            <a:r>
              <a:rPr lang="en-GB" dirty="0" smtClean="0"/>
              <a:t> </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4</a:t>
            </a:fld>
            <a:endParaRPr lang="en-GB"/>
          </a:p>
        </p:txBody>
      </p:sp>
    </p:spTree>
    <p:extLst>
      <p:ext uri="{BB962C8B-B14F-4D97-AF65-F5344CB8AC3E}">
        <p14:creationId xmlns:p14="http://schemas.microsoft.com/office/powerpoint/2010/main" val="42723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online world develops and changes at great speed. New opportunities, challenges and risks are appearing all the time. This can make it difficult for schools to stay up to date with the latest devices, platforms, apps, trends and related threats.</a:t>
            </a:r>
          </a:p>
          <a:p>
            <a:r>
              <a:rPr lang="en-GB" dirty="0" smtClean="0"/>
              <a:t>20. It is therefore important to focus on the underpinning knowledge and behaviours that can help pupils to navigate the online world safely and confidently regardless of the device, platform or app. This teaching could be built into existing lessons across the curriculum, covered within specific online safety lessons and/or school wide approaches. Teaching must always be age and developmentally appropriate.</a:t>
            </a:r>
          </a:p>
          <a:p>
            <a:endParaRPr lang="en-GB" dirty="0" smtClean="0"/>
          </a:p>
          <a:p>
            <a:r>
              <a:rPr lang="en-GB" dirty="0" smtClean="0"/>
              <a:t>How to evaluate what they see online - This will enable pupils to make judgements about what they see online and not automatically assume that what they see is true, valid or acceptable.</a:t>
            </a:r>
          </a:p>
          <a:p>
            <a:r>
              <a:rPr lang="en-GB" dirty="0" smtClean="0"/>
              <a:t>How to recognise techniques used for persuasion – This will enable pupils to recognise the techniques that are often used to persuade or manipulate others. Understanding that a strong grasp of knowledge across many areas makes people less vulnerable to these techniques and better equipped to recognise and respond appropriately to strongly biased intent or malicious activity.</a:t>
            </a:r>
          </a:p>
          <a:p>
            <a:endParaRPr lang="en-GB" dirty="0" smtClean="0"/>
          </a:p>
          <a:p>
            <a:r>
              <a:rPr lang="en-GB" dirty="0" smtClean="0"/>
              <a:t>Online behaviour – This will enable pupils to understand what acceptable and unacceptable online behaviour look like. Schools should teach pupils that the same standard of behaviour and honesty apply on and offline, including the importance of respect for others. Schools should also teach pupils to recognise unacceptable behaviour in others.</a:t>
            </a:r>
          </a:p>
          <a:p>
            <a:endParaRPr lang="en-GB" dirty="0" smtClean="0"/>
          </a:p>
          <a:p>
            <a:r>
              <a:rPr lang="en-GB" dirty="0" smtClean="0"/>
              <a:t>How to identify online risks – This will enable pupils to identify possible online risks and make informed decisions about how to act. This should not be about providing a list of what not to do online. The focus should be to help pupils assess a situation, think through the consequences of acting in different ways and decide on the best course of action.</a:t>
            </a:r>
          </a:p>
          <a:p>
            <a:endParaRPr lang="en-GB" dirty="0" smtClean="0"/>
          </a:p>
          <a:p>
            <a:r>
              <a:rPr lang="en-GB" dirty="0" smtClean="0"/>
              <a:t>How and when to seek support – This will enable pupils to understand safe ways in which to seek support if they are concerned or upset by something they have seen online.</a:t>
            </a:r>
          </a:p>
          <a:p>
            <a:endParaRPr lang="en-GB" dirty="0" smtClean="0"/>
          </a:p>
        </p:txBody>
      </p:sp>
      <p:sp>
        <p:nvSpPr>
          <p:cNvPr id="4" name="Slide Number Placeholder 3"/>
          <p:cNvSpPr>
            <a:spLocks noGrp="1"/>
          </p:cNvSpPr>
          <p:nvPr>
            <p:ph type="sldNum" sz="quarter" idx="10"/>
          </p:nvPr>
        </p:nvSpPr>
        <p:spPr/>
        <p:txBody>
          <a:bodyPr/>
          <a:lstStyle/>
          <a:p>
            <a:fld id="{DC8DB8E2-741E-4B45-A9B8-9033726ECE94}" type="slidenum">
              <a:rPr lang="en-GB" smtClean="0"/>
              <a:t>5</a:t>
            </a:fld>
            <a:endParaRPr lang="en-GB"/>
          </a:p>
        </p:txBody>
      </p:sp>
    </p:spTree>
    <p:extLst>
      <p:ext uri="{BB962C8B-B14F-4D97-AF65-F5344CB8AC3E}">
        <p14:creationId xmlns:p14="http://schemas.microsoft.com/office/powerpoint/2010/main" val="243037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https://www.childnet.com/ufiles/Childnet-Online-Safety-Computing-KS2-0916.pdf</a:t>
            </a:r>
            <a:r>
              <a:rPr lang="en-GB" dirty="0" smtClean="0"/>
              <a:t> </a:t>
            </a:r>
          </a:p>
          <a:p>
            <a:endParaRPr lang="en-GB" dirty="0" smtClean="0"/>
          </a:p>
          <a:p>
            <a:r>
              <a:rPr lang="en-GB" dirty="0" smtClean="0"/>
              <a:t>By</a:t>
            </a:r>
            <a:r>
              <a:rPr lang="en-GB" baseline="0" dirty="0" smtClean="0"/>
              <a:t> the end of Key Stage 2 pupils should be able to use technology safely, respectfully and responsibly. Students should recognise acceptable/unacceptable behaviour as well as identifying a range of ways to report concerns. </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6</a:t>
            </a:fld>
            <a:endParaRPr lang="en-GB"/>
          </a:p>
        </p:txBody>
      </p:sp>
    </p:spTree>
    <p:extLst>
      <p:ext uri="{BB962C8B-B14F-4D97-AF65-F5344CB8AC3E}">
        <p14:creationId xmlns:p14="http://schemas.microsoft.com/office/powerpoint/2010/main" val="355335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the end of</a:t>
            </a:r>
            <a:r>
              <a:rPr lang="en-GB" baseline="0" dirty="0" smtClean="0"/>
              <a:t> Key Stage 3 pupils should be able to understand a range of ways to use technology safely, responsibly, and securely. Including protecting their online identity and privacy. </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7</a:t>
            </a:fld>
            <a:endParaRPr lang="en-GB"/>
          </a:p>
        </p:txBody>
      </p:sp>
    </p:spTree>
    <p:extLst>
      <p:ext uri="{BB962C8B-B14F-4D97-AF65-F5344CB8AC3E}">
        <p14:creationId xmlns:p14="http://schemas.microsoft.com/office/powerpoint/2010/main" val="260452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like teaching a child to ride a bike or cross the road, digital resilience is another way to highlight the need to help children cope with whatever the online world throws at them. Digital resilience is a key skill that we want young people to develop. Whilst going online can be incredibly fun and enjoyable there can also be times when a young person can feel upset, not good enough or left out. </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8</a:t>
            </a:fld>
            <a:endParaRPr lang="en-GB"/>
          </a:p>
        </p:txBody>
      </p:sp>
    </p:spTree>
    <p:extLst>
      <p:ext uri="{BB962C8B-B14F-4D97-AF65-F5344CB8AC3E}">
        <p14:creationId xmlns:p14="http://schemas.microsoft.com/office/powerpoint/2010/main" val="232513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online activities have age restrictions because they include content which is not appropriate for children under a specific age.</a:t>
            </a:r>
          </a:p>
          <a:p>
            <a:r>
              <a:rPr lang="en-GB" dirty="0" smtClean="0"/>
              <a:t>It’s important that we understand the age of digital consent- the minimum age (13) at which young people can agree to share information and sign up to social media without parental consent under General Data Protection Regulations. </a:t>
            </a:r>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9</a:t>
            </a:fld>
            <a:endParaRPr lang="en-GB"/>
          </a:p>
        </p:txBody>
      </p:sp>
    </p:spTree>
    <p:extLst>
      <p:ext uri="{BB962C8B-B14F-4D97-AF65-F5344CB8AC3E}">
        <p14:creationId xmlns:p14="http://schemas.microsoft.com/office/powerpoint/2010/main" val="23089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YouTuber Jack Maynard was accused of racism</a:t>
            </a:r>
            <a:r>
              <a:rPr lang="en-GB" baseline="0" dirty="0" smtClean="0"/>
              <a:t> and homophobia in some old tweets which he wrote back in 2012. The tweets, which have been deleted, resurfaced online while he was in the I’m a Celebrity Jungle show.</a:t>
            </a:r>
          </a:p>
          <a:p>
            <a:endParaRPr lang="en-GB" baseline="0" dirty="0" smtClean="0"/>
          </a:p>
          <a:p>
            <a:r>
              <a:rPr lang="en-GB" dirty="0" smtClean="0"/>
              <a:t>Watch video: http://www.policeandschools.org.uk/KNOWLEDGE%20BASE/online_safety_primary.html – scroll</a:t>
            </a:r>
            <a:r>
              <a:rPr lang="en-GB" baseline="0" dirty="0" smtClean="0"/>
              <a:t> down to LIVE MY DIGITAL … video clip. DIGITAL FOOTPRINT ( 4mins approx.)</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C8DB8E2-741E-4B45-A9B8-9033726ECE94}" type="slidenum">
              <a:rPr lang="en-GB" smtClean="0"/>
              <a:t>10</a:t>
            </a:fld>
            <a:endParaRPr lang="en-GB"/>
          </a:p>
        </p:txBody>
      </p:sp>
    </p:spTree>
    <p:extLst>
      <p:ext uri="{BB962C8B-B14F-4D97-AF65-F5344CB8AC3E}">
        <p14:creationId xmlns:p14="http://schemas.microsoft.com/office/powerpoint/2010/main" val="231306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112898-6818-4BAB-93CA-971C20F108E8}"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12898-6818-4BAB-93CA-971C20F108E8}"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12898-6818-4BAB-93CA-971C20F108E8}"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12898-6818-4BAB-93CA-971C20F108E8}"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12898-6818-4BAB-93CA-971C20F108E8}"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112898-6818-4BAB-93CA-971C20F108E8}"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12898-6818-4BAB-93CA-971C20F108E8}"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12898-6818-4BAB-93CA-971C20F108E8}"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12898-6818-4BAB-93CA-971C20F108E8}" type="datetimeFigureOut">
              <a:rPr lang="en-GB" smtClean="0"/>
              <a:t>20/11/2019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382A7C-E37E-45A8-8AD2-BD77BC33803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12898-6818-4BAB-93CA-971C20F108E8}"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382A7C-E37E-45A8-8AD2-BD77BC33803F}" type="slidenum">
              <a:rPr lang="en-GB" smtClean="0"/>
              <a:t>‹#›</a:t>
            </a:fld>
            <a:endParaRPr lang="en-GB"/>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2112898-6818-4BAB-93CA-971C20F108E8}" type="datetimeFigureOut">
              <a:rPr lang="en-GB" smtClean="0"/>
              <a:t>20/11/2019</a:t>
            </a:fld>
            <a:endParaRPr lang="en-GB"/>
          </a:p>
        </p:txBody>
      </p:sp>
      <p:sp>
        <p:nvSpPr>
          <p:cNvPr id="9" name="Slide Number Placeholder 8"/>
          <p:cNvSpPr>
            <a:spLocks noGrp="1"/>
          </p:cNvSpPr>
          <p:nvPr>
            <p:ph type="sldNum" sz="quarter" idx="11"/>
          </p:nvPr>
        </p:nvSpPr>
        <p:spPr/>
        <p:txBody>
          <a:bodyPr/>
          <a:lstStyle/>
          <a:p>
            <a:fld id="{99382A7C-E37E-45A8-8AD2-BD77BC33803F}"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9382A7C-E37E-45A8-8AD2-BD77BC33803F}" type="slidenum">
              <a:rPr lang="en-GB" smtClean="0"/>
              <a:t>‹#›</a:t>
            </a:fld>
            <a:endParaRPr lang="en-GB"/>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92112898-6818-4BAB-93CA-971C20F108E8}" type="datetimeFigureOut">
              <a:rPr lang="en-GB" smtClean="0"/>
              <a:t>20/11/2019</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oliceandschools.org.uk/KNOWLEDGE%20BASE/online_safety_primary.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yux6NGxRY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achertube.com/videos/jigsaw-8-10s-14729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bc.co.uk/cbbc/watch/p01g2pt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oliceandschools.org.uk/KNOWLEDGE%20BASE/online%20safety.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835733/Keeping_children_safe_in_education_2019.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538" y="710358"/>
            <a:ext cx="10515600" cy="614589"/>
          </a:xfrm>
        </p:spPr>
        <p:txBody>
          <a:bodyPr>
            <a:normAutofit fontScale="90000"/>
          </a:bodyPr>
          <a:lstStyle/>
          <a:p>
            <a:pPr algn="ctr"/>
            <a:r>
              <a:rPr lang="en-GB" sz="4800" dirty="0" smtClean="0">
                <a:latin typeface="Arial" panose="020B0604020202020204" pitchFamily="34" charset="0"/>
                <a:cs typeface="Arial" panose="020B0604020202020204" pitchFamily="34" charset="0"/>
              </a:rPr>
              <a:t>BMSLP – Online Safety Evening</a:t>
            </a:r>
            <a:endParaRPr lang="en-GB" sz="4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5197" y="1898780"/>
            <a:ext cx="5055499" cy="4800600"/>
          </a:xfrm>
        </p:spPr>
      </p:pic>
    </p:spTree>
    <p:extLst>
      <p:ext uri="{BB962C8B-B14F-4D97-AF65-F5344CB8AC3E}">
        <p14:creationId xmlns:p14="http://schemas.microsoft.com/office/powerpoint/2010/main" val="3923900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Digital footprint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GB" dirty="0">
                <a:latin typeface="Arial" panose="020B0604020202020204" pitchFamily="34" charset="0"/>
                <a:cs typeface="Arial" panose="020B0604020202020204" pitchFamily="34" charset="0"/>
              </a:rPr>
              <a:t>The things you put online can be seen by lots of people and might stay online forever. They are like digital footprints – a trail that people can follow, picking up pieces of information about you.</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all leave digital footprints and with every new profile, photo or comment we add new ones. People that you know, and people you don’t, can learn a lot from them. Do you know what yours say about you?</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Your footprints can show you at your very best or very worst. Lots of people, like YouTuber Jack Maynard, are finding out that our posts can have serious consequences long after we’ve forgotten them.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one reason why to use most sites you can share information on you need to be over 13.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hlinkClick r:id="rId3"/>
            </a:endParaRPr>
          </a:p>
          <a:p>
            <a:r>
              <a:rPr lang="en-GB" dirty="0" smtClean="0">
                <a:latin typeface="Arial" panose="020B0604020202020204" pitchFamily="34" charset="0"/>
                <a:cs typeface="Arial" panose="020B0604020202020204" pitchFamily="34" charset="0"/>
                <a:hlinkClick r:id="rId3"/>
              </a:rPr>
              <a:t>http</a:t>
            </a:r>
            <a:r>
              <a:rPr lang="en-GB" dirty="0">
                <a:latin typeface="Arial" panose="020B0604020202020204" pitchFamily="34" charset="0"/>
                <a:cs typeface="Arial" panose="020B0604020202020204" pitchFamily="34" charset="0"/>
                <a:hlinkClick r:id="rId3"/>
              </a:rPr>
              <a:t>://www.policeandschools.org.uk/KNOWLEDGE%20BASE/online_safety_primary.html</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8108413" y="180400"/>
            <a:ext cx="2577947" cy="1450095"/>
          </a:xfrm>
          <a:prstGeom prst="rect">
            <a:avLst/>
          </a:prstGeom>
        </p:spPr>
      </p:pic>
    </p:spTree>
    <p:extLst>
      <p:ext uri="{BB962C8B-B14F-4D97-AF65-F5344CB8AC3E}">
        <p14:creationId xmlns:p14="http://schemas.microsoft.com/office/powerpoint/2010/main" val="3682169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Fake websites and scam emails</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Fake websites and scam emails are used to extort data, money, images and other things that can either be used by the scammer to harm the person targeted or sold on for financial, or other gain</a:t>
            </a:r>
            <a:r>
              <a:rPr lang="en-GB" dirty="0" smtClean="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Fraud can take place online and can have serious consequences for individuals and </a:t>
            </a:r>
            <a:r>
              <a:rPr lang="en-GB" dirty="0" smtClean="0">
                <a:latin typeface="Arial" panose="020B0604020202020204" pitchFamily="34" charset="0"/>
                <a:cs typeface="Arial" panose="020B0604020202020204" pitchFamily="34" charset="0"/>
              </a:rPr>
              <a:t>organisations</a:t>
            </a:r>
          </a:p>
          <a:p>
            <a:r>
              <a:rPr lang="en-GB" dirty="0">
                <a:latin typeface="Arial" panose="020B0604020202020204" pitchFamily="34" charset="0"/>
                <a:cs typeface="Arial" panose="020B0604020202020204" pitchFamily="34" charset="0"/>
              </a:rPr>
              <a:t>Password phishing is the process by which people try to find out your passwords so they can access protected </a:t>
            </a:r>
            <a:r>
              <a:rPr lang="en-GB" dirty="0" smtClean="0">
                <a:latin typeface="Arial" panose="020B0604020202020204" pitchFamily="34" charset="0"/>
                <a:cs typeface="Arial" panose="020B0604020202020204" pitchFamily="34" charset="0"/>
              </a:rPr>
              <a:t>content</a:t>
            </a:r>
          </a:p>
          <a:p>
            <a:r>
              <a:rPr lang="en-GB" dirty="0">
                <a:latin typeface="Arial" panose="020B0604020202020204" pitchFamily="34" charset="0"/>
                <a:cs typeface="Arial" panose="020B0604020202020204" pitchFamily="34" charset="0"/>
              </a:rPr>
              <a:t>Online platforms and search engines gather personal data. This is often referred to as ‘harvesting’ or ‘farming’.</a:t>
            </a:r>
          </a:p>
        </p:txBody>
      </p:sp>
    </p:spTree>
    <p:extLst>
      <p:ext uri="{BB962C8B-B14F-4D97-AF65-F5344CB8AC3E}">
        <p14:creationId xmlns:p14="http://schemas.microsoft.com/office/powerpoint/2010/main" val="3793145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The potential harms or risk</a:t>
            </a:r>
          </a:p>
        </p:txBody>
      </p:sp>
      <p:sp>
        <p:nvSpPr>
          <p:cNvPr id="3" name="Content Placeholder 2"/>
          <p:cNvSpPr>
            <a:spLocks noGrp="1"/>
          </p:cNvSpPr>
          <p:nvPr>
            <p:ph idx="1"/>
          </p:nvPr>
        </p:nvSpPr>
        <p:spPr>
          <a:xfrm>
            <a:off x="609600" y="1600199"/>
            <a:ext cx="10160000" cy="5126277"/>
          </a:xfrm>
        </p:spPr>
        <p:txBody>
          <a:bodyPr>
            <a:normAutofit/>
          </a:bodyPr>
          <a:lstStyle/>
          <a:p>
            <a:r>
              <a:rPr lang="en-GB" dirty="0">
                <a:latin typeface="Arial" panose="020B0604020202020204" pitchFamily="34" charset="0"/>
                <a:cs typeface="Arial" panose="020B0604020202020204" pitchFamily="34" charset="0"/>
              </a:rPr>
              <a:t>Abuse (online) - online abuse </a:t>
            </a:r>
            <a:r>
              <a:rPr lang="en-GB" dirty="0" smtClean="0">
                <a:latin typeface="Arial" panose="020B0604020202020204" pitchFamily="34" charset="0"/>
                <a:cs typeface="Arial" panose="020B0604020202020204" pitchFamily="34" charset="0"/>
              </a:rPr>
              <a:t>can be sexual</a:t>
            </a:r>
            <a:r>
              <a:rPr lang="en-GB" dirty="0">
                <a:latin typeface="Arial" panose="020B0604020202020204" pitchFamily="34" charset="0"/>
                <a:cs typeface="Arial" panose="020B0604020202020204" pitchFamily="34" charset="0"/>
              </a:rPr>
              <a:t>, harassment, bullying, trolling and </a:t>
            </a:r>
            <a:r>
              <a:rPr lang="en-GB" dirty="0" smtClean="0">
                <a:latin typeface="Arial" panose="020B0604020202020204" pitchFamily="34" charset="0"/>
                <a:cs typeface="Arial" panose="020B0604020202020204" pitchFamily="34" charset="0"/>
              </a:rPr>
              <a:t>intimidation.</a:t>
            </a:r>
          </a:p>
          <a:p>
            <a:r>
              <a:rPr lang="en-GB" dirty="0" smtClean="0">
                <a:latin typeface="Arial" panose="020B0604020202020204" pitchFamily="34" charset="0"/>
                <a:cs typeface="Arial" panose="020B0604020202020204" pitchFamily="34" charset="0"/>
              </a:rPr>
              <a:t>Be aware that online </a:t>
            </a:r>
            <a:r>
              <a:rPr lang="en-GB" dirty="0">
                <a:latin typeface="Arial" panose="020B0604020202020204" pitchFamily="34" charset="0"/>
                <a:cs typeface="Arial" panose="020B0604020202020204" pitchFamily="34" charset="0"/>
              </a:rPr>
              <a:t>abuse can cross a line and become illegal, such as forms of hate crime and </a:t>
            </a:r>
            <a:r>
              <a:rPr lang="en-GB" dirty="0" smtClean="0">
                <a:latin typeface="Arial" panose="020B0604020202020204" pitchFamily="34" charset="0"/>
                <a:cs typeface="Arial" panose="020B0604020202020204" pitchFamily="34" charset="0"/>
              </a:rPr>
              <a:t>blackmail.</a:t>
            </a:r>
          </a:p>
          <a:p>
            <a:r>
              <a:rPr lang="en-GB" dirty="0">
                <a:latin typeface="Arial" panose="020B0604020202020204" pitchFamily="34" charset="0"/>
                <a:cs typeface="Arial" panose="020B0604020202020204" pitchFamily="34" charset="0"/>
              </a:rPr>
              <a:t>Fake </a:t>
            </a:r>
            <a:r>
              <a:rPr lang="en-GB" dirty="0" smtClean="0">
                <a:latin typeface="Arial" panose="020B0604020202020204" pitchFamily="34" charset="0"/>
                <a:cs typeface="Arial" panose="020B0604020202020204" pitchFamily="34" charset="0"/>
              </a:rPr>
              <a:t>profiles </a:t>
            </a:r>
            <a:r>
              <a:rPr lang="en-GB" dirty="0">
                <a:latin typeface="Arial" panose="020B0604020202020204" pitchFamily="34" charset="0"/>
                <a:cs typeface="Arial" panose="020B0604020202020204" pitchFamily="34" charset="0"/>
              </a:rPr>
              <a:t>- Not everyone online is who they say they </a:t>
            </a:r>
            <a:r>
              <a:rPr lang="en-GB" dirty="0" smtClean="0">
                <a:latin typeface="Arial" panose="020B0604020202020204" pitchFamily="34" charset="0"/>
                <a:cs typeface="Arial" panose="020B0604020202020204" pitchFamily="34" charset="0"/>
              </a:rPr>
              <a:t>are. In </a:t>
            </a:r>
            <a:r>
              <a:rPr lang="en-GB" dirty="0">
                <a:latin typeface="Arial" panose="020B0604020202020204" pitchFamily="34" charset="0"/>
                <a:cs typeface="Arial" panose="020B0604020202020204" pitchFamily="34" charset="0"/>
              </a:rPr>
              <a:t>some cases profiles may be people posing as someone they aren’t (i.e. an adult posing as a child) or may be “bots” (which are automated software programs designed to create and control fake social media </a:t>
            </a:r>
            <a:r>
              <a:rPr lang="en-GB" dirty="0" smtClean="0">
                <a:latin typeface="Arial" panose="020B0604020202020204" pitchFamily="34" charset="0"/>
                <a:cs typeface="Arial" panose="020B0604020202020204" pitchFamily="34" charset="0"/>
              </a:rPr>
              <a:t>accounts). </a:t>
            </a:r>
          </a:p>
          <a:p>
            <a:r>
              <a:rPr lang="en-GB" dirty="0">
                <a:latin typeface="Arial" panose="020B0604020202020204" pitchFamily="34" charset="0"/>
                <a:cs typeface="Arial" panose="020B0604020202020204" pitchFamily="34" charset="0"/>
              </a:rPr>
              <a:t>Grooming -</a:t>
            </a:r>
            <a:r>
              <a:rPr lang="en-GB" dirty="0" smtClean="0">
                <a:latin typeface="Arial" panose="020B0604020202020204" pitchFamily="34" charset="0"/>
                <a:cs typeface="Arial" panose="020B0604020202020204" pitchFamily="34" charset="0"/>
              </a:rPr>
              <a:t> Make sure you know about </a:t>
            </a:r>
            <a:r>
              <a:rPr lang="en-GB" dirty="0">
                <a:latin typeface="Arial" panose="020B0604020202020204" pitchFamily="34" charset="0"/>
                <a:cs typeface="Arial" panose="020B0604020202020204" pitchFamily="34" charset="0"/>
              </a:rPr>
              <a:t>the different types of grooming and motivations for it, for example radicalisation, Child Sexual Abuse and Exploitation (CSAE) and gangs (county lines</a:t>
            </a:r>
            <a:r>
              <a:rPr lang="en-GB" dirty="0" smtClean="0">
                <a:latin typeface="Arial" panose="020B0604020202020204" pitchFamily="34" charset="0"/>
                <a:cs typeface="Arial" panose="020B0604020202020204" pitchFamily="34" charset="0"/>
              </a:rPr>
              <a:t>).</a:t>
            </a:r>
          </a:p>
          <a:p>
            <a:pPr marL="114300" indent="0" algn="ctr">
              <a:buNone/>
            </a:pPr>
            <a:r>
              <a:rPr lang="en-GB" dirty="0" smtClean="0">
                <a:solidFill>
                  <a:srgbClr val="FF0000"/>
                </a:solidFill>
                <a:latin typeface="Arial" panose="020B0604020202020204" pitchFamily="34" charset="0"/>
                <a:cs typeface="Arial" panose="020B0604020202020204" pitchFamily="34" charset="0"/>
              </a:rPr>
              <a:t>See </a:t>
            </a:r>
            <a:r>
              <a:rPr lang="en-GB" dirty="0">
                <a:solidFill>
                  <a:srgbClr val="FF0000"/>
                </a:solidFill>
                <a:latin typeface="Arial" panose="020B0604020202020204" pitchFamily="34" charset="0"/>
                <a:cs typeface="Arial" panose="020B0604020202020204" pitchFamily="34" charset="0"/>
              </a:rPr>
              <a:t>the NCA-CEOP </a:t>
            </a:r>
            <a:r>
              <a:rPr lang="en-GB" dirty="0" err="1">
                <a:solidFill>
                  <a:srgbClr val="FF0000"/>
                </a:solidFill>
                <a:latin typeface="Arial" panose="020B0604020202020204" pitchFamily="34" charset="0"/>
                <a:cs typeface="Arial" panose="020B0604020202020204" pitchFamily="34" charset="0"/>
              </a:rPr>
              <a:t>Thinkuknow</a:t>
            </a:r>
            <a:r>
              <a:rPr lang="en-GB" dirty="0">
                <a:solidFill>
                  <a:srgbClr val="FF0000"/>
                </a:solidFill>
                <a:latin typeface="Arial" panose="020B0604020202020204" pitchFamily="34" charset="0"/>
                <a:cs typeface="Arial" panose="020B0604020202020204" pitchFamily="34" charset="0"/>
              </a:rPr>
              <a:t> website for further information on keeping children safe from sexual abuse and exploitation</a:t>
            </a:r>
            <a:r>
              <a:rPr lang="en-GB" dirty="0" smtClean="0">
                <a:solidFill>
                  <a:srgbClr val="FF0000"/>
                </a:solidFill>
                <a:latin typeface="Arial" panose="020B0604020202020204" pitchFamily="34" charset="0"/>
                <a:cs typeface="Arial" panose="020B0604020202020204" pitchFamily="34" charset="0"/>
              </a:rPr>
              <a:t>.</a:t>
            </a:r>
          </a:p>
          <a:p>
            <a:pPr marL="114300" indent="0" algn="ctr">
              <a:buNone/>
            </a:pPr>
            <a:r>
              <a:rPr lang="en-GB" dirty="0">
                <a:solidFill>
                  <a:srgbClr val="FF0000"/>
                </a:solidFill>
                <a:latin typeface="Arial" panose="020B0604020202020204" pitchFamily="34" charset="0"/>
                <a:cs typeface="Arial" panose="020B0604020202020204" pitchFamily="34" charset="0"/>
                <a:hlinkClick r:id="rId3"/>
              </a:rPr>
              <a:t>https://www.youtube.com/watch?v=Zyux6NGxRYk</a:t>
            </a:r>
            <a:endParaRPr lang="en-GB" dirty="0" smtClean="0">
              <a:solidFill>
                <a:srgbClr val="FF0000"/>
              </a:solidFill>
              <a:latin typeface="Arial" panose="020B0604020202020204" pitchFamily="34" charset="0"/>
              <a:cs typeface="Arial" panose="020B0604020202020204" pitchFamily="34" charset="0"/>
            </a:endParaRPr>
          </a:p>
          <a:p>
            <a:pPr marL="114300" indent="0" algn="ctr">
              <a:buNone/>
            </a:pPr>
            <a:endParaRPr lang="en-GB" dirty="0" smtClean="0">
              <a:solidFill>
                <a:srgbClr val="FF0000"/>
              </a:solidFill>
              <a:latin typeface="Arial" panose="020B0604020202020204" pitchFamily="34" charset="0"/>
              <a:cs typeface="Arial" panose="020B0604020202020204" pitchFamily="34" charset="0"/>
            </a:endParaRPr>
          </a:p>
          <a:p>
            <a:pPr marL="114300" indent="0" algn="ctr">
              <a:buNone/>
            </a:pP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023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b="1" dirty="0">
                <a:latin typeface="Arial" panose="020B0604020202020204" pitchFamily="34" charset="0"/>
                <a:cs typeface="Arial" panose="020B0604020202020204" pitchFamily="34" charset="0"/>
              </a:rPr>
              <a:t>W</a:t>
            </a:r>
            <a:r>
              <a:rPr lang="en-GB" sz="1800" b="1" dirty="0" smtClean="0">
                <a:latin typeface="Arial" panose="020B0604020202020204" pitchFamily="34" charset="0"/>
                <a:cs typeface="Arial" panose="020B0604020202020204" pitchFamily="34" charset="0"/>
              </a:rPr>
              <a:t>arn your child to look </a:t>
            </a:r>
            <a:r>
              <a:rPr lang="en-GB" sz="1800" b="1" dirty="0">
                <a:latin typeface="Arial" panose="020B0604020202020204" pitchFamily="34" charset="0"/>
                <a:cs typeface="Arial" panose="020B0604020202020204" pitchFamily="34" charset="0"/>
              </a:rPr>
              <a:t>out </a:t>
            </a:r>
            <a:r>
              <a:rPr lang="en-GB" sz="1800" b="1" dirty="0" smtClean="0">
                <a:latin typeface="Arial" panose="020B0604020202020204" pitchFamily="34" charset="0"/>
                <a:cs typeface="Arial" panose="020B0604020202020204" pitchFamily="34" charset="0"/>
              </a:rPr>
              <a:t>for…</a:t>
            </a:r>
            <a:r>
              <a:rPr lang="en-GB" sz="1800" b="1" dirty="0">
                <a:latin typeface="Arial" panose="020B0604020202020204" pitchFamily="34" charset="0"/>
                <a:cs typeface="Arial" panose="020B0604020202020204" pitchFamily="34" charset="0"/>
              </a:rPr>
              <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It’s impossible to know if someone you meet online is genuine or a fake. </a:t>
            </a:r>
            <a:r>
              <a:rPr lang="en-GB" sz="1800" b="1" dirty="0" smtClean="0">
                <a:latin typeface="Arial" panose="020B0604020202020204" pitchFamily="34" charset="0"/>
                <a:cs typeface="Arial" panose="020B0604020202020204" pitchFamily="34" charset="0"/>
              </a:rPr>
              <a:t/>
            </a:r>
            <a:br>
              <a:rPr lang="en-GB" sz="1800" b="1" dirty="0" smtClean="0">
                <a:latin typeface="Arial" panose="020B0604020202020204" pitchFamily="34" charset="0"/>
                <a:cs typeface="Arial" panose="020B0604020202020204" pitchFamily="34" charset="0"/>
              </a:rPr>
            </a:br>
            <a:r>
              <a:rPr lang="en-GB" sz="1800" b="1" dirty="0" smtClean="0">
                <a:latin typeface="Arial" panose="020B0604020202020204" pitchFamily="34" charset="0"/>
                <a:cs typeface="Arial" panose="020B0604020202020204" pitchFamily="34" charset="0"/>
              </a:rPr>
              <a:t>Here </a:t>
            </a:r>
            <a:r>
              <a:rPr lang="en-GB" sz="1800" b="1" dirty="0">
                <a:latin typeface="Arial" panose="020B0604020202020204" pitchFamily="34" charset="0"/>
                <a:cs typeface="Arial" panose="020B0604020202020204" pitchFamily="34" charset="0"/>
              </a:rPr>
              <a:t>are 5 warning signs:</a:t>
            </a:r>
          </a:p>
        </p:txBody>
      </p:sp>
      <p:sp>
        <p:nvSpPr>
          <p:cNvPr id="3" name="Content Placeholder 2"/>
          <p:cNvSpPr>
            <a:spLocks noGrp="1"/>
          </p:cNvSpPr>
          <p:nvPr>
            <p:ph idx="1"/>
          </p:nvPr>
        </p:nvSpPr>
        <p:spPr/>
        <p:txBody>
          <a:bodyPr>
            <a:normAutofit fontScale="92500" lnSpcReduction="10000"/>
          </a:bodyPr>
          <a:lstStyle/>
          <a:p>
            <a:r>
              <a:rPr lang="en-GB" b="1" dirty="0">
                <a:latin typeface="Arial" panose="020B0604020202020204" pitchFamily="34" charset="0"/>
                <a:cs typeface="Arial" panose="020B0604020202020204" pitchFamily="34" charset="0"/>
              </a:rPr>
              <a:t>Too good to be true</a:t>
            </a:r>
            <a:r>
              <a:rPr lang="en-GB" b="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Do </a:t>
            </a:r>
            <a:r>
              <a:rPr lang="en-GB" dirty="0">
                <a:latin typeface="Arial" panose="020B0604020202020204" pitchFamily="34" charset="0"/>
                <a:cs typeface="Arial" panose="020B0604020202020204" pitchFamily="34" charset="0"/>
              </a:rPr>
              <a:t>they like all the same things as you and give you loads of attention? Are they really nice about things you post like photos? </a:t>
            </a:r>
            <a:endParaRPr lang="en-GB" dirty="0" smtClean="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Giving presents and making </a:t>
            </a:r>
            <a:r>
              <a:rPr lang="en-GB" b="1" dirty="0" smtClean="0">
                <a:latin typeface="Arial" panose="020B0604020202020204" pitchFamily="34" charset="0"/>
                <a:cs typeface="Arial" panose="020B0604020202020204" pitchFamily="34" charset="0"/>
              </a:rPr>
              <a:t>promises. </a:t>
            </a:r>
            <a:r>
              <a:rPr lang="en-GB" dirty="0" smtClean="0">
                <a:latin typeface="Arial" panose="020B0604020202020204" pitchFamily="34" charset="0"/>
                <a:cs typeface="Arial" panose="020B0604020202020204" pitchFamily="34" charset="0"/>
              </a:rPr>
              <a:t>Do </a:t>
            </a:r>
            <a:r>
              <a:rPr lang="en-GB" dirty="0">
                <a:latin typeface="Arial" panose="020B0604020202020204" pitchFamily="34" charset="0"/>
                <a:cs typeface="Arial" panose="020B0604020202020204" pitchFamily="34" charset="0"/>
              </a:rPr>
              <a:t>they make promises or offer you gifts if you will do things for them? Giving gifts and making promises can be a way of putting pressure on you</a:t>
            </a:r>
            <a:r>
              <a:rPr lang="en-GB" dirty="0" smtClean="0">
                <a:latin typeface="Arial" panose="020B0604020202020204" pitchFamily="34" charset="0"/>
                <a:cs typeface="Arial" panose="020B0604020202020204" pitchFamily="34" charset="0"/>
              </a:rPr>
              <a:t>.</a:t>
            </a:r>
          </a:p>
          <a:p>
            <a:r>
              <a:rPr lang="en-GB" b="1" dirty="0">
                <a:latin typeface="Arial" panose="020B0604020202020204" pitchFamily="34" charset="0"/>
                <a:cs typeface="Arial" panose="020B0604020202020204" pitchFamily="34" charset="0"/>
              </a:rPr>
              <a:t>Putting you under pressure</a:t>
            </a:r>
            <a:r>
              <a:rPr lang="en-GB" b="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Do </a:t>
            </a:r>
            <a:r>
              <a:rPr lang="en-GB" dirty="0">
                <a:latin typeface="Arial" panose="020B0604020202020204" pitchFamily="34" charset="0"/>
                <a:cs typeface="Arial" panose="020B0604020202020204" pitchFamily="34" charset="0"/>
              </a:rPr>
              <a:t>they try to talk about things you’re not comfortable with, like sex? Do they ask for pictures of you that you wouldn’t share with your mum or your teacher? </a:t>
            </a:r>
            <a:endParaRPr lang="en-GB" dirty="0" smtClean="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Leaving public places</a:t>
            </a:r>
            <a:r>
              <a:rPr lang="en-GB" b="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Have </a:t>
            </a:r>
            <a:r>
              <a:rPr lang="en-GB" dirty="0">
                <a:latin typeface="Arial" panose="020B0604020202020204" pitchFamily="34" charset="0"/>
                <a:cs typeface="Arial" panose="020B0604020202020204" pitchFamily="34" charset="0"/>
              </a:rPr>
              <a:t>they asked to ‘private message’ or to add you on a social network or mobile app? Ask yourself, why do they need to chat in private? Games, chatrooms or forums are usually ‘public places’ where other people can see your conversations</a:t>
            </a:r>
            <a:r>
              <a:rPr lang="en-GB" dirty="0" smtClean="0">
                <a:latin typeface="Arial" panose="020B0604020202020204" pitchFamily="34" charset="0"/>
                <a:cs typeface="Arial" panose="020B0604020202020204" pitchFamily="34" charset="0"/>
              </a:rPr>
              <a:t>.</a:t>
            </a:r>
          </a:p>
          <a:p>
            <a:r>
              <a:rPr lang="en-GB" b="1" dirty="0">
                <a:latin typeface="Arial" panose="020B0604020202020204" pitchFamily="34" charset="0"/>
                <a:cs typeface="Arial" panose="020B0604020202020204" pitchFamily="34" charset="0"/>
              </a:rPr>
              <a:t>‘Just our little secret</a:t>
            </a:r>
            <a:r>
              <a:rPr lang="en-GB" b="1"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Do </a:t>
            </a:r>
            <a:r>
              <a:rPr lang="en-GB" dirty="0">
                <a:latin typeface="Arial" panose="020B0604020202020204" pitchFamily="34" charset="0"/>
                <a:cs typeface="Arial" panose="020B0604020202020204" pitchFamily="34" charset="0"/>
              </a:rPr>
              <a:t>they tell you to keep your chat secret? Do they say you’ll be in trouble if you don’t? If they ask you to keep secrets they might be trying to stop you from getting help if things get weird or you feel uncomfortable. You shouldn’t keep secrets for people you meet online</a:t>
            </a:r>
          </a:p>
          <a:p>
            <a:endParaRPr lang="en-GB" dirty="0">
              <a:latin typeface="Arial" panose="020B0604020202020204" pitchFamily="34" charset="0"/>
              <a:cs typeface="Arial" panose="020B0604020202020204" pitchFamily="34" charset="0"/>
            </a:endParaRPr>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026664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68" y="299811"/>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Dyslexie" panose="02000000000000000000" pitchFamily="2" charset="0"/>
              </a:rPr>
              <a:t/>
            </a:r>
            <a:br>
              <a:rPr lang="en-GB" sz="3200" dirty="0">
                <a:latin typeface="Dyslexie" panose="02000000000000000000" pitchFamily="2" charset="0"/>
              </a:rPr>
            </a:br>
            <a:endParaRPr lang="en-GB" sz="3200" dirty="0">
              <a:latin typeface="Dyslexie" panose="02000000000000000000" pitchFamily="2" charset="0"/>
            </a:endParaRPr>
          </a:p>
        </p:txBody>
      </p:sp>
      <p:sp>
        <p:nvSpPr>
          <p:cNvPr id="3" name="Rounded Rectangle 2"/>
          <p:cNvSpPr/>
          <p:nvPr/>
        </p:nvSpPr>
        <p:spPr>
          <a:xfrm>
            <a:off x="-18661" y="793102"/>
            <a:ext cx="11569959" cy="5962261"/>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Dyslexie" panose="02000000000000000000" pitchFamily="2" charset="0"/>
              </a:rPr>
              <a:t>1</a:t>
            </a:r>
          </a:p>
          <a:p>
            <a:pPr algn="ctr"/>
            <a:r>
              <a:rPr lang="en-GB" sz="3200" b="1" dirty="0">
                <a:solidFill>
                  <a:schemeClr val="tx1"/>
                </a:solidFill>
                <a:latin typeface="Arial" panose="020B0604020202020204" pitchFamily="34" charset="0"/>
                <a:cs typeface="Arial" panose="020B0604020202020204" pitchFamily="34" charset="0"/>
              </a:rPr>
              <a:t>Have a conversation with your kids! </a:t>
            </a:r>
            <a:endParaRPr lang="en-GB" sz="3200" b="1" dirty="0" smtClean="0">
              <a:solidFill>
                <a:schemeClr val="tx1"/>
              </a:solidFill>
              <a:latin typeface="Arial" panose="020B0604020202020204" pitchFamily="34" charset="0"/>
              <a:cs typeface="Arial" panose="020B0604020202020204" pitchFamily="34" charset="0"/>
            </a:endParaRPr>
          </a:p>
          <a:p>
            <a:pPr algn="ctr"/>
            <a:r>
              <a:rPr lang="en-GB" sz="3200" dirty="0" smtClean="0">
                <a:solidFill>
                  <a:schemeClr val="tx1"/>
                </a:solidFill>
                <a:latin typeface="Arial" panose="020B0604020202020204" pitchFamily="34" charset="0"/>
                <a:cs typeface="Arial" panose="020B0604020202020204" pitchFamily="34" charset="0"/>
              </a:rPr>
              <a:t>Kids </a:t>
            </a:r>
            <a:r>
              <a:rPr lang="en-GB" sz="3200" dirty="0">
                <a:solidFill>
                  <a:schemeClr val="tx1"/>
                </a:solidFill>
                <a:latin typeface="Arial" panose="020B0604020202020204" pitchFamily="34" charset="0"/>
                <a:cs typeface="Arial" panose="020B0604020202020204" pitchFamily="34" charset="0"/>
              </a:rPr>
              <a:t>are getting their first internet-connected gadgets at pretty young ages. So start talking to them early. </a:t>
            </a:r>
          </a:p>
          <a:p>
            <a:pPr algn="ctr"/>
            <a:r>
              <a:rPr lang="en-GB" sz="3200" dirty="0">
                <a:solidFill>
                  <a:schemeClr val="tx1"/>
                </a:solidFill>
                <a:latin typeface="Arial" panose="020B0604020202020204" pitchFamily="34" charset="0"/>
                <a:cs typeface="Arial" panose="020B0604020202020204" pitchFamily="34" charset="0"/>
              </a:rPr>
              <a:t>Warn them about </a:t>
            </a:r>
            <a:r>
              <a:rPr lang="en-GB" sz="3200" u="sng" dirty="0">
                <a:solidFill>
                  <a:schemeClr val="tx1"/>
                </a:solidFill>
                <a:latin typeface="Arial" panose="020B0604020202020204" pitchFamily="34" charset="0"/>
                <a:cs typeface="Arial" panose="020B0604020202020204" pitchFamily="34" charset="0"/>
              </a:rPr>
              <a:t>malware (malicious software)</a:t>
            </a:r>
            <a:r>
              <a:rPr lang="en-GB" sz="3200" dirty="0">
                <a:solidFill>
                  <a:schemeClr val="tx1"/>
                </a:solidFill>
                <a:latin typeface="Arial" panose="020B0604020202020204" pitchFamily="34" charset="0"/>
                <a:cs typeface="Arial" panose="020B0604020202020204" pitchFamily="34" charset="0"/>
              </a:rPr>
              <a:t>, </a:t>
            </a:r>
            <a:r>
              <a:rPr lang="en-GB" sz="3200" u="sng" dirty="0">
                <a:solidFill>
                  <a:schemeClr val="tx1"/>
                </a:solidFill>
                <a:latin typeface="Arial" panose="020B0604020202020204" pitchFamily="34" charset="0"/>
                <a:cs typeface="Arial" panose="020B0604020202020204" pitchFamily="34" charset="0"/>
              </a:rPr>
              <a:t>dangerous websites</a:t>
            </a:r>
            <a:r>
              <a:rPr lang="en-GB" sz="3200" dirty="0">
                <a:solidFill>
                  <a:schemeClr val="tx1"/>
                </a:solidFill>
                <a:latin typeface="Arial" panose="020B0604020202020204" pitchFamily="34" charset="0"/>
                <a:cs typeface="Arial" panose="020B0604020202020204" pitchFamily="34" charset="0"/>
              </a:rPr>
              <a:t>, and sex offenders. </a:t>
            </a:r>
          </a:p>
          <a:p>
            <a:pPr algn="ctr"/>
            <a:r>
              <a:rPr lang="en-GB" sz="3200" dirty="0">
                <a:solidFill>
                  <a:schemeClr val="tx1"/>
                </a:solidFill>
                <a:latin typeface="Arial" panose="020B0604020202020204" pitchFamily="34" charset="0"/>
                <a:cs typeface="Arial" panose="020B0604020202020204" pitchFamily="34" charset="0"/>
              </a:rPr>
              <a:t>Let your kids know you’re looking out for them, speak honestly with them, and </a:t>
            </a:r>
            <a:r>
              <a:rPr lang="en-GB" sz="3200" i="1" dirty="0">
                <a:solidFill>
                  <a:schemeClr val="tx1"/>
                </a:solidFill>
                <a:latin typeface="Arial" panose="020B0604020202020204" pitchFamily="34" charset="0"/>
                <a:cs typeface="Arial" panose="020B0604020202020204" pitchFamily="34" charset="0"/>
              </a:rPr>
              <a:t>listen</a:t>
            </a:r>
            <a:r>
              <a:rPr lang="en-GB" sz="32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36866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53" y="365125"/>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ounded Rectangle 2"/>
          <p:cNvSpPr/>
          <p:nvPr/>
        </p:nvSpPr>
        <p:spPr>
          <a:xfrm>
            <a:off x="74645" y="701177"/>
            <a:ext cx="11569959" cy="59622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panose="020B0604020202020204" pitchFamily="34" charset="0"/>
                <a:cs typeface="Arial" panose="020B0604020202020204" pitchFamily="34" charset="0"/>
              </a:rPr>
              <a:t>2</a:t>
            </a:r>
          </a:p>
          <a:p>
            <a:pPr algn="ctr"/>
            <a:r>
              <a:rPr lang="en-GB" sz="3200" b="1" dirty="0">
                <a:solidFill>
                  <a:schemeClr val="tx1"/>
                </a:solidFill>
                <a:latin typeface="Arial" panose="020B0604020202020204" pitchFamily="34" charset="0"/>
                <a:cs typeface="Arial" panose="020B0604020202020204" pitchFamily="34" charset="0"/>
              </a:rPr>
              <a:t>Keep your computer in a common area of the house</a:t>
            </a:r>
          </a:p>
          <a:p>
            <a:pPr algn="ctr"/>
            <a:r>
              <a:rPr lang="en-GB" sz="3200" dirty="0">
                <a:solidFill>
                  <a:schemeClr val="tx1"/>
                </a:solidFill>
                <a:latin typeface="Arial" panose="020B0604020202020204" pitchFamily="34" charset="0"/>
                <a:cs typeface="Arial" panose="020B0604020202020204" pitchFamily="34" charset="0"/>
              </a:rPr>
              <a:t>It's more difficult for sex offenders and online bullies to harass your child when you can see what your child is up to. So make sure your kids aren’t going to bed with their </a:t>
            </a:r>
            <a:r>
              <a:rPr lang="en-GB" sz="3200" dirty="0" smtClean="0">
                <a:solidFill>
                  <a:schemeClr val="tx1"/>
                </a:solidFill>
                <a:latin typeface="Arial" panose="020B0604020202020204" pitchFamily="34" charset="0"/>
                <a:cs typeface="Arial" panose="020B0604020202020204" pitchFamily="34" charset="0"/>
              </a:rPr>
              <a:t>laptops, gaming device </a:t>
            </a:r>
            <a:r>
              <a:rPr lang="en-GB" sz="3200" dirty="0">
                <a:solidFill>
                  <a:schemeClr val="tx1"/>
                </a:solidFill>
                <a:latin typeface="Arial" panose="020B0604020202020204" pitchFamily="34" charset="0"/>
                <a:cs typeface="Arial" panose="020B0604020202020204" pitchFamily="34" charset="0"/>
              </a:rPr>
              <a:t>and phones. Keep internet time in the common areas. </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635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98" y="365125"/>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ounded Rectangle 2"/>
          <p:cNvSpPr/>
          <p:nvPr/>
        </p:nvSpPr>
        <p:spPr>
          <a:xfrm>
            <a:off x="121298" y="895739"/>
            <a:ext cx="11569959" cy="59622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panose="020B0604020202020204" pitchFamily="34" charset="0"/>
                <a:cs typeface="Arial" panose="020B0604020202020204" pitchFamily="34" charset="0"/>
              </a:rPr>
              <a:t>3</a:t>
            </a:r>
          </a:p>
          <a:p>
            <a:pPr algn="ctr"/>
            <a:r>
              <a:rPr lang="en-GB" sz="3200" b="1" dirty="0">
                <a:solidFill>
                  <a:schemeClr val="tx1"/>
                </a:solidFill>
                <a:latin typeface="Arial" panose="020B0604020202020204" pitchFamily="34" charset="0"/>
                <a:cs typeface="Arial" panose="020B0604020202020204" pitchFamily="34" charset="0"/>
              </a:rPr>
              <a:t>Know which other computers your children are using</a:t>
            </a:r>
          </a:p>
          <a:p>
            <a:pPr algn="ctr"/>
            <a:r>
              <a:rPr lang="en-GB" sz="3200" dirty="0">
                <a:solidFill>
                  <a:schemeClr val="tx1"/>
                </a:solidFill>
                <a:latin typeface="Arial" panose="020B0604020202020204" pitchFamily="34" charset="0"/>
                <a:cs typeface="Arial" panose="020B0604020202020204" pitchFamily="34" charset="0"/>
              </a:rPr>
              <a:t>Your children most likely have access to computers at school or their friends' houses. </a:t>
            </a:r>
          </a:p>
          <a:p>
            <a:pPr algn="ctr"/>
            <a:r>
              <a:rPr lang="en-GB" sz="3200" dirty="0">
                <a:solidFill>
                  <a:schemeClr val="tx1"/>
                </a:solidFill>
                <a:latin typeface="Arial" panose="020B0604020202020204" pitchFamily="34" charset="0"/>
                <a:cs typeface="Arial" panose="020B0604020202020204" pitchFamily="34" charset="0"/>
              </a:rPr>
              <a:t>Ask them where they go online, and talk to their friends’ parents about how they supervise their own kids’ internet use.</a:t>
            </a:r>
          </a:p>
          <a:p>
            <a:pPr algn="ctr"/>
            <a:endParaRPr lang="en-GB" sz="4400" dirty="0">
              <a:solidFill>
                <a:schemeClr val="tx1"/>
              </a:solidFill>
              <a:latin typeface="Dyslexie" panose="02000000000000000000" pitchFamily="2" charset="0"/>
            </a:endParaRPr>
          </a:p>
        </p:txBody>
      </p:sp>
    </p:spTree>
    <p:extLst>
      <p:ext uri="{BB962C8B-B14F-4D97-AF65-F5344CB8AC3E}">
        <p14:creationId xmlns:p14="http://schemas.microsoft.com/office/powerpoint/2010/main" val="2353926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337133"/>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ounded Rectangle 2"/>
          <p:cNvSpPr/>
          <p:nvPr/>
        </p:nvSpPr>
        <p:spPr>
          <a:xfrm>
            <a:off x="-18661" y="774441"/>
            <a:ext cx="11569959" cy="59622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lumMod val="95000"/>
                    <a:lumOff val="5000"/>
                  </a:schemeClr>
                </a:solidFill>
                <a:latin typeface="Arial" panose="020B0604020202020204" pitchFamily="34" charset="0"/>
                <a:cs typeface="Arial" panose="020B0604020202020204" pitchFamily="34" charset="0"/>
              </a:rPr>
              <a:t>4 </a:t>
            </a:r>
          </a:p>
          <a:p>
            <a:pPr algn="ctr"/>
            <a:r>
              <a:rPr lang="en-GB" sz="2000" b="1" dirty="0" smtClean="0">
                <a:solidFill>
                  <a:schemeClr val="tx1">
                    <a:lumMod val="95000"/>
                    <a:lumOff val="5000"/>
                  </a:schemeClr>
                </a:solidFill>
                <a:latin typeface="Arial" panose="020B0604020202020204" pitchFamily="34" charset="0"/>
                <a:cs typeface="Arial" panose="020B0604020202020204" pitchFamily="34" charset="0"/>
              </a:rPr>
              <a:t>Remind your children, "Don't talk to strangers — or meet them“</a:t>
            </a:r>
          </a:p>
          <a:p>
            <a:pPr algn="ctr"/>
            <a:r>
              <a:rPr lang="en-GB" sz="2000" b="1" dirty="0" smtClean="0">
                <a:solidFill>
                  <a:schemeClr val="tx1">
                    <a:lumMod val="95000"/>
                    <a:lumOff val="5000"/>
                  </a:schemeClr>
                </a:solidFill>
                <a:latin typeface="Arial" panose="020B0604020202020204" pitchFamily="34" charset="0"/>
                <a:cs typeface="Arial" panose="020B0604020202020204" pitchFamily="34" charset="0"/>
              </a:rPr>
              <a:t> </a:t>
            </a:r>
            <a:r>
              <a:rPr lang="en-GB" sz="2000" dirty="0" smtClean="0">
                <a:solidFill>
                  <a:schemeClr val="tx1">
                    <a:lumMod val="95000"/>
                    <a:lumOff val="5000"/>
                  </a:schemeClr>
                </a:solidFill>
                <a:latin typeface="Arial" panose="020B0604020202020204" pitchFamily="34" charset="0"/>
                <a:cs typeface="Arial" panose="020B0604020202020204" pitchFamily="34" charset="0"/>
              </a:rPr>
              <a:t>Make it clear that online strangers are not friends. Remind your children that people often lie about their age, and online predators often pretend to be children. </a:t>
            </a:r>
          </a:p>
          <a:p>
            <a:pPr algn="ctr"/>
            <a:r>
              <a:rPr lang="en-GB" sz="2000" dirty="0" smtClean="0">
                <a:solidFill>
                  <a:schemeClr val="tx1">
                    <a:lumMod val="95000"/>
                    <a:lumOff val="5000"/>
                  </a:schemeClr>
                </a:solidFill>
                <a:latin typeface="Arial" panose="020B0604020202020204" pitchFamily="34" charset="0"/>
                <a:cs typeface="Arial" panose="020B0604020202020204" pitchFamily="34" charset="0"/>
              </a:rPr>
              <a:t>Emphasize that your children should never reveal personal information like their name, address, phone number, school name, or even their friends’ names. Knowing any of this could help an online predator find your kid in real life. </a:t>
            </a:r>
          </a:p>
          <a:p>
            <a:pPr algn="ctr"/>
            <a:r>
              <a:rPr lang="en-GB" sz="2000" dirty="0" smtClean="0">
                <a:solidFill>
                  <a:schemeClr val="tx1">
                    <a:lumMod val="95000"/>
                    <a:lumOff val="5000"/>
                  </a:schemeClr>
                </a:solidFill>
                <a:latin typeface="Arial" panose="020B0604020202020204" pitchFamily="34" charset="0"/>
                <a:cs typeface="Arial" panose="020B0604020202020204" pitchFamily="34" charset="0"/>
              </a:rPr>
              <a:t>And under no circumstances should your child ever meet up with someone they met online without your permission. If you do agree to a meeting, go with your child and meet in a public place.</a:t>
            </a:r>
          </a:p>
          <a:p>
            <a:pPr algn="ctr"/>
            <a:endParaRPr lang="en-GB" sz="2000" dirty="0" smtClean="0">
              <a:solidFill>
                <a:schemeClr val="tx1">
                  <a:lumMod val="95000"/>
                  <a:lumOff val="5000"/>
                </a:schemeClr>
              </a:solidFill>
              <a:latin typeface="Arial" panose="020B0604020202020204" pitchFamily="34" charset="0"/>
              <a:cs typeface="Arial" panose="020B0604020202020204" pitchFamily="34" charset="0"/>
            </a:endParaRPr>
          </a:p>
          <a:p>
            <a:pPr algn="ctr"/>
            <a:r>
              <a:rPr lang="en-GB" sz="2000" dirty="0" smtClean="0">
                <a:solidFill>
                  <a:schemeClr val="tx1">
                    <a:lumMod val="95000"/>
                    <a:lumOff val="5000"/>
                  </a:schemeClr>
                </a:solidFill>
                <a:latin typeface="Arial" panose="020B0604020202020204" pitchFamily="34" charset="0"/>
                <a:cs typeface="Arial" panose="020B0604020202020204" pitchFamily="34" charset="0"/>
              </a:rPr>
              <a:t>Becky’s Story- </a:t>
            </a:r>
            <a:r>
              <a:rPr lang="en-GB" sz="2000" dirty="0">
                <a:solidFill>
                  <a:schemeClr val="tx1">
                    <a:lumMod val="95000"/>
                    <a:lumOff val="5000"/>
                  </a:schemeClr>
                </a:solidFill>
                <a:latin typeface="Arial" panose="020B0604020202020204" pitchFamily="34" charset="0"/>
                <a:cs typeface="Arial" panose="020B0604020202020204" pitchFamily="34" charset="0"/>
                <a:hlinkClick r:id="rId3"/>
              </a:rPr>
              <a:t>https://</a:t>
            </a:r>
            <a:r>
              <a:rPr lang="en-GB" sz="2000" dirty="0" smtClean="0">
                <a:solidFill>
                  <a:schemeClr val="tx1">
                    <a:lumMod val="95000"/>
                    <a:lumOff val="5000"/>
                  </a:schemeClr>
                </a:solidFill>
                <a:latin typeface="Arial" panose="020B0604020202020204" pitchFamily="34" charset="0"/>
                <a:cs typeface="Arial" panose="020B0604020202020204" pitchFamily="34" charset="0"/>
                <a:hlinkClick r:id="rId3"/>
              </a:rPr>
              <a:t>www.teachertube.com/videos/jigsaw-8-10s-147297</a:t>
            </a:r>
            <a:r>
              <a:rPr lang="en-GB" sz="2000" dirty="0" smtClean="0">
                <a:solidFill>
                  <a:schemeClr val="tx1">
                    <a:lumMod val="95000"/>
                    <a:lumOff val="5000"/>
                  </a:schemeClr>
                </a:solidFill>
                <a:latin typeface="Arial" panose="020B0604020202020204" pitchFamily="34" charset="0"/>
                <a:cs typeface="Arial" panose="020B0604020202020204" pitchFamily="34" charset="0"/>
              </a:rPr>
              <a:t> </a:t>
            </a:r>
          </a:p>
          <a:p>
            <a:pPr algn="ctr"/>
            <a:r>
              <a:rPr lang="en-GB" sz="2000" dirty="0" smtClean="0">
                <a:solidFill>
                  <a:schemeClr val="tx1">
                    <a:lumMod val="95000"/>
                    <a:lumOff val="5000"/>
                  </a:schemeClr>
                </a:solidFill>
                <a:latin typeface="Arial" panose="020B0604020202020204" pitchFamily="34" charset="0"/>
                <a:cs typeface="Arial" panose="020B0604020202020204" pitchFamily="34" charset="0"/>
              </a:rPr>
              <a:t>Guy </a:t>
            </a:r>
            <a:r>
              <a:rPr lang="en-GB" sz="2000" dirty="0">
                <a:solidFill>
                  <a:schemeClr val="tx1">
                    <a:lumMod val="95000"/>
                    <a:lumOff val="5000"/>
                  </a:schemeClr>
                </a:solidFill>
                <a:latin typeface="Arial" panose="020B0604020202020204" pitchFamily="34" charset="0"/>
                <a:cs typeface="Arial" panose="020B0604020202020204" pitchFamily="34" charset="0"/>
              </a:rPr>
              <a:t>Fawkes finds sharing personal information over the internet can leave you in </a:t>
            </a:r>
            <a:r>
              <a:rPr lang="en-GB" sz="2000" dirty="0" smtClean="0">
                <a:solidFill>
                  <a:schemeClr val="tx1">
                    <a:lumMod val="95000"/>
                    <a:lumOff val="5000"/>
                  </a:schemeClr>
                </a:solidFill>
                <a:latin typeface="Arial" panose="020B0604020202020204" pitchFamily="34" charset="0"/>
                <a:cs typeface="Arial" panose="020B0604020202020204" pitchFamily="34" charset="0"/>
              </a:rPr>
              <a:t>trouble </a:t>
            </a:r>
            <a:r>
              <a:rPr lang="en-GB" sz="2000" dirty="0" smtClean="0">
                <a:solidFill>
                  <a:schemeClr val="tx1">
                    <a:lumMod val="95000"/>
                    <a:lumOff val="5000"/>
                  </a:schemeClr>
                </a:solidFill>
                <a:latin typeface="Arial" panose="020B0604020202020204" pitchFamily="34" charset="0"/>
                <a:cs typeface="Arial" panose="020B0604020202020204" pitchFamily="34" charset="0"/>
                <a:hlinkClick r:id="rId4"/>
              </a:rPr>
              <a:t>https</a:t>
            </a:r>
            <a:r>
              <a:rPr lang="en-GB" sz="2000" dirty="0">
                <a:solidFill>
                  <a:schemeClr val="tx1">
                    <a:lumMod val="95000"/>
                    <a:lumOff val="5000"/>
                  </a:schemeClr>
                </a:solidFill>
                <a:latin typeface="Arial" panose="020B0604020202020204" pitchFamily="34" charset="0"/>
                <a:cs typeface="Arial" panose="020B0604020202020204" pitchFamily="34" charset="0"/>
                <a:hlinkClick r:id="rId4"/>
              </a:rPr>
              <a:t>://www.bbc.co.uk/cbbc/watch/p01g2pt6</a:t>
            </a:r>
            <a:endParaRPr lang="en-GB" sz="2000" dirty="0">
              <a:solidFill>
                <a:schemeClr val="tx1">
                  <a:lumMod val="95000"/>
                  <a:lumOff val="5000"/>
                </a:schemeClr>
              </a:solidFill>
              <a:latin typeface="Arial" panose="020B0604020202020204" pitchFamily="34" charset="0"/>
              <a:cs typeface="Arial" panose="020B0604020202020204" pitchFamily="34" charset="0"/>
            </a:endParaRPr>
          </a:p>
          <a:p>
            <a:pPr algn="ctr"/>
            <a:r>
              <a:rPr lang="en-GB" sz="3600" dirty="0" smtClean="0">
                <a:solidFill>
                  <a:schemeClr val="tx1">
                    <a:lumMod val="95000"/>
                    <a:lumOff val="5000"/>
                  </a:schemeClr>
                </a:solidFill>
                <a:latin typeface="Arial" panose="020B0604020202020204" pitchFamily="34" charset="0"/>
                <a:cs typeface="Arial" panose="020B0604020202020204" pitchFamily="34" charset="0"/>
              </a:rPr>
              <a:t> </a:t>
            </a:r>
            <a:endParaRPr lang="en-GB" sz="36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941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ounded Rectangle 2"/>
          <p:cNvSpPr/>
          <p:nvPr/>
        </p:nvSpPr>
        <p:spPr>
          <a:xfrm>
            <a:off x="317241" y="1037230"/>
            <a:ext cx="11569959" cy="543974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panose="020B0604020202020204" pitchFamily="34" charset="0"/>
                <a:cs typeface="Arial" panose="020B0604020202020204" pitchFamily="34" charset="0"/>
              </a:rPr>
              <a:t>5 </a:t>
            </a:r>
          </a:p>
          <a:p>
            <a:pPr algn="ctr"/>
            <a:r>
              <a:rPr lang="en-GB" sz="3200" b="1" dirty="0">
                <a:solidFill>
                  <a:schemeClr val="tx1"/>
                </a:solidFill>
                <a:latin typeface="Arial" panose="020B0604020202020204" pitchFamily="34" charset="0"/>
                <a:cs typeface="Arial" panose="020B0604020202020204" pitchFamily="34" charset="0"/>
              </a:rPr>
              <a:t>Make internet time family time</a:t>
            </a:r>
          </a:p>
          <a:p>
            <a:pPr algn="ctr"/>
            <a:r>
              <a:rPr lang="en-GB" sz="3200" dirty="0">
                <a:solidFill>
                  <a:schemeClr val="tx1"/>
                </a:solidFill>
                <a:latin typeface="Arial" panose="020B0604020202020204" pitchFamily="34" charset="0"/>
                <a:cs typeface="Arial" panose="020B0604020202020204" pitchFamily="34" charset="0"/>
              </a:rPr>
              <a:t>You watch movies together. </a:t>
            </a:r>
            <a:endParaRPr lang="en-GB" sz="3200" dirty="0" smtClean="0">
              <a:solidFill>
                <a:schemeClr val="tx1"/>
              </a:solidFill>
              <a:latin typeface="Arial" panose="020B0604020202020204" pitchFamily="34" charset="0"/>
              <a:cs typeface="Arial" panose="020B0604020202020204" pitchFamily="34" charset="0"/>
            </a:endParaRPr>
          </a:p>
          <a:p>
            <a:pPr algn="ctr"/>
            <a:r>
              <a:rPr lang="en-GB" sz="3200" dirty="0" smtClean="0">
                <a:solidFill>
                  <a:schemeClr val="tx1"/>
                </a:solidFill>
                <a:latin typeface="Arial" panose="020B0604020202020204" pitchFamily="34" charset="0"/>
                <a:cs typeface="Arial" panose="020B0604020202020204" pitchFamily="34" charset="0"/>
              </a:rPr>
              <a:t>Why </a:t>
            </a:r>
            <a:r>
              <a:rPr lang="en-GB" sz="3200" dirty="0">
                <a:solidFill>
                  <a:schemeClr val="tx1"/>
                </a:solidFill>
                <a:latin typeface="Arial" panose="020B0604020202020204" pitchFamily="34" charset="0"/>
                <a:cs typeface="Arial" panose="020B0604020202020204" pitchFamily="34" charset="0"/>
              </a:rPr>
              <a:t>not browse the web together? </a:t>
            </a:r>
            <a:endParaRPr lang="en-GB" sz="3200" dirty="0" smtClean="0">
              <a:solidFill>
                <a:schemeClr val="tx1"/>
              </a:solidFill>
              <a:latin typeface="Arial" panose="020B0604020202020204" pitchFamily="34" charset="0"/>
              <a:cs typeface="Arial" panose="020B0604020202020204" pitchFamily="34" charset="0"/>
            </a:endParaRPr>
          </a:p>
          <a:p>
            <a:pPr algn="ctr"/>
            <a:r>
              <a:rPr lang="en-GB" sz="3200" dirty="0" smtClean="0">
                <a:solidFill>
                  <a:schemeClr val="tx1"/>
                </a:solidFill>
                <a:latin typeface="Arial" panose="020B0604020202020204" pitchFamily="34" charset="0"/>
                <a:cs typeface="Arial" panose="020B0604020202020204" pitchFamily="34" charset="0"/>
              </a:rPr>
              <a:t>Making </a:t>
            </a:r>
            <a:r>
              <a:rPr lang="en-GB" sz="3200" dirty="0">
                <a:solidFill>
                  <a:schemeClr val="tx1"/>
                </a:solidFill>
                <a:latin typeface="Arial" panose="020B0604020202020204" pitchFamily="34" charset="0"/>
                <a:cs typeface="Arial" panose="020B0604020202020204" pitchFamily="34" charset="0"/>
              </a:rPr>
              <a:t>it a family event can be fun. </a:t>
            </a:r>
            <a:endParaRPr lang="en-GB" sz="3200" dirty="0" smtClean="0">
              <a:solidFill>
                <a:schemeClr val="tx1"/>
              </a:solidFill>
              <a:latin typeface="Arial" panose="020B0604020202020204" pitchFamily="34" charset="0"/>
              <a:cs typeface="Arial" panose="020B0604020202020204" pitchFamily="34" charset="0"/>
            </a:endParaRPr>
          </a:p>
          <a:p>
            <a:pPr algn="ctr"/>
            <a:endParaRPr lang="en-GB"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176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 y="355794"/>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ounded Rectangle 2"/>
          <p:cNvSpPr/>
          <p:nvPr/>
        </p:nvSpPr>
        <p:spPr>
          <a:xfrm>
            <a:off x="0" y="811763"/>
            <a:ext cx="11569959" cy="471195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Arial" panose="020B0604020202020204" pitchFamily="34" charset="0"/>
                <a:cs typeface="Arial" panose="020B0604020202020204" pitchFamily="34" charset="0"/>
              </a:rPr>
              <a:t>6 </a:t>
            </a:r>
          </a:p>
          <a:p>
            <a:pPr algn="ctr"/>
            <a:r>
              <a:rPr lang="en-GB" sz="2400" b="1" dirty="0">
                <a:solidFill>
                  <a:schemeClr val="tx1"/>
                </a:solidFill>
                <a:latin typeface="Arial" panose="020B0604020202020204" pitchFamily="34" charset="0"/>
                <a:cs typeface="Arial" panose="020B0604020202020204" pitchFamily="34" charset="0"/>
              </a:rPr>
              <a:t>Know your children's passwords</a:t>
            </a:r>
          </a:p>
          <a:p>
            <a:pPr algn="ctr"/>
            <a:r>
              <a:rPr lang="en-GB" sz="2400" b="1" dirty="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If you’ve got a younger child, create an account for them in your own name to avoid exposing your kid’s name — and so you’ll have the password. </a:t>
            </a:r>
          </a:p>
          <a:p>
            <a:pPr algn="ctr"/>
            <a:r>
              <a:rPr lang="en-GB" sz="2400" b="1" dirty="0">
                <a:solidFill>
                  <a:schemeClr val="tx1"/>
                </a:solidFill>
                <a:latin typeface="Arial" panose="020B0604020202020204" pitchFamily="34" charset="0"/>
                <a:cs typeface="Arial" panose="020B0604020202020204" pitchFamily="34" charset="0"/>
              </a:rPr>
              <a:t>But please respect the age limitations on accounts. If a site says you should be 18 to sign up, then maybe your child should wait. </a:t>
            </a:r>
          </a:p>
          <a:p>
            <a:pPr algn="ctr"/>
            <a:endParaRPr lang="en-GB" sz="3600" dirty="0">
              <a:solidFill>
                <a:schemeClr val="tx1"/>
              </a:solidFill>
              <a:latin typeface="Dyslexie" panose="02000000000000000000" pitchFamily="2" charset="0"/>
            </a:endParaRPr>
          </a:p>
        </p:txBody>
      </p:sp>
      <p:pic>
        <p:nvPicPr>
          <p:cNvPr id="4" name="Picture 3"/>
          <p:cNvPicPr>
            <a:picLocks noChangeAspect="1"/>
          </p:cNvPicPr>
          <p:nvPr/>
        </p:nvPicPr>
        <p:blipFill>
          <a:blip r:embed="rId3"/>
          <a:stretch>
            <a:fillRect/>
          </a:stretch>
        </p:blipFill>
        <p:spPr>
          <a:xfrm>
            <a:off x="1520355" y="4467577"/>
            <a:ext cx="8734523" cy="1825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784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fontScale="90000"/>
          </a:bodyPr>
          <a:lstStyle/>
          <a:p>
            <a:r>
              <a:rPr lang="en-GB" sz="4800" dirty="0" smtClean="0">
                <a:latin typeface="Arial" panose="020B0604020202020204" pitchFamily="34" charset="0"/>
                <a:cs typeface="Arial" panose="020B0604020202020204" pitchFamily="34" charset="0"/>
              </a:rPr>
              <a:t>Overview </a:t>
            </a:r>
            <a:endParaRPr lang="en-GB" sz="4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7111879"/>
              </p:ext>
            </p:extLst>
          </p:nvPr>
        </p:nvGraphicFramePr>
        <p:xfrm>
          <a:off x="1066800" y="1164920"/>
          <a:ext cx="10058400" cy="5151120"/>
        </p:xfrm>
        <a:graphic>
          <a:graphicData uri="http://schemas.openxmlformats.org/drawingml/2006/table">
            <a:tbl>
              <a:tblPr firstRow="1" firstCol="1" bandRow="1">
                <a:tableStyleId>{5C22544A-7EE6-4342-B048-85BDC9FD1C3A}</a:tableStyleId>
              </a:tblPr>
              <a:tblGrid>
                <a:gridCol w="10058400">
                  <a:extLst>
                    <a:ext uri="{9D8B030D-6E8A-4147-A177-3AD203B41FA5}">
                      <a16:colId xmlns:a16="http://schemas.microsoft.com/office/drawing/2014/main" xmlns="" val="1930461785"/>
                    </a:ext>
                  </a:extLst>
                </a:gridCol>
              </a:tblGrid>
              <a:tr h="4965913">
                <a:tc>
                  <a:txBody>
                    <a:bodyPr/>
                    <a:lstStyle/>
                    <a:p>
                      <a:pPr marL="685800" indent="-685800" algn="ctr">
                        <a:spcAft>
                          <a:spcPts val="0"/>
                        </a:spcAft>
                        <a:buFont typeface="Arial" panose="020B0604020202020204" pitchFamily="34" charset="0"/>
                        <a:buChar char="•"/>
                      </a:pPr>
                      <a:endParaRPr lang="en-GB" sz="4400" b="0" dirty="0" smtClean="0">
                        <a:solidFill>
                          <a:schemeClr val="bg1"/>
                        </a:solidFill>
                        <a:effectLst/>
                        <a:latin typeface="Dyslexie" panose="02000000000000000000" pitchFamily="2" charset="0"/>
                        <a:ea typeface="Times New Roman" panose="02020603050405020304" pitchFamily="18" charset="0"/>
                        <a:cs typeface="Times New Roman" panose="02020603050405020304" pitchFamily="18" charset="0"/>
                      </a:endParaRPr>
                    </a:p>
                    <a:p>
                      <a:pPr marL="685800" indent="-685800" algn="ctr">
                        <a:spcAft>
                          <a:spcPts val="0"/>
                        </a:spcAft>
                        <a:buFont typeface="Arial" panose="020B0604020202020204" pitchFamily="34" charset="0"/>
                        <a:buChar char="•"/>
                      </a:pPr>
                      <a:r>
                        <a:rPr lang="en-GB" sz="40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Department</a:t>
                      </a:r>
                      <a:r>
                        <a:rPr lang="en-GB" sz="40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for </a:t>
                      </a:r>
                      <a:r>
                        <a:rPr lang="en-GB" sz="40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Education</a:t>
                      </a:r>
                      <a:r>
                        <a:rPr lang="en-GB" sz="40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update</a:t>
                      </a:r>
                    </a:p>
                    <a:p>
                      <a:pPr marL="685800" indent="-685800" algn="ctr">
                        <a:spcAft>
                          <a:spcPts val="0"/>
                        </a:spcAft>
                        <a:buFont typeface="Arial" panose="020B0604020202020204" pitchFamily="34" charset="0"/>
                        <a:buChar char="•"/>
                      </a:pPr>
                      <a:r>
                        <a:rPr lang="en-GB" sz="40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Safeguarding concerns </a:t>
                      </a:r>
                    </a:p>
                    <a:p>
                      <a:pPr marL="685800" indent="-685800" algn="ctr">
                        <a:spcAft>
                          <a:spcPts val="0"/>
                        </a:spcAft>
                        <a:buFont typeface="Arial" panose="020B0604020202020204" pitchFamily="34" charset="0"/>
                        <a:buChar char="•"/>
                      </a:pPr>
                      <a:r>
                        <a:rPr lang="en-GB" sz="40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 Top Tips</a:t>
                      </a:r>
                    </a:p>
                    <a:p>
                      <a:pPr marL="685800" indent="-685800" algn="ctr">
                        <a:spcAft>
                          <a:spcPts val="0"/>
                        </a:spcAft>
                        <a:buFont typeface="Arial" panose="020B0604020202020204" pitchFamily="34" charset="0"/>
                        <a:buChar char="•"/>
                      </a:pPr>
                      <a:r>
                        <a:rPr lang="en-GB" sz="40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Suggested Parent Resources</a:t>
                      </a:r>
                    </a:p>
                    <a:p>
                      <a:pPr marL="685800" indent="-685800" algn="ctr">
                        <a:spcAft>
                          <a:spcPts val="0"/>
                        </a:spcAft>
                        <a:buFont typeface="Arial" panose="020B0604020202020204" pitchFamily="34" charset="0"/>
                        <a:buChar char="•"/>
                      </a:pPr>
                      <a:r>
                        <a:rPr lang="en-GB" sz="40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Quiz</a:t>
                      </a:r>
                    </a:p>
                    <a:p>
                      <a:pPr marL="685800" indent="-685800" algn="ctr">
                        <a:spcAft>
                          <a:spcPts val="0"/>
                        </a:spcAft>
                        <a:buFont typeface="Arial" panose="020B0604020202020204" pitchFamily="34" charset="0"/>
                        <a:buChar char="•"/>
                      </a:pPr>
                      <a:r>
                        <a:rPr lang="en-GB" sz="40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West Mercia Police </a:t>
                      </a:r>
                    </a:p>
                    <a:p>
                      <a:pPr marL="685800" indent="-685800" algn="ctr">
                        <a:spcAft>
                          <a:spcPts val="0"/>
                        </a:spcAft>
                        <a:buFont typeface="Arial" panose="020B0604020202020204" pitchFamily="34" charset="0"/>
                        <a:buChar char="•"/>
                      </a:pPr>
                      <a:endParaRPr lang="en-GB" sz="5400" b="0" dirty="0">
                        <a:solidFill>
                          <a:schemeClr val="bg1"/>
                        </a:solidFill>
                        <a:effectLst/>
                        <a:latin typeface="Dyslexie" panose="02000000000000000000" pitchFamily="2" charset="0"/>
                        <a:ea typeface="Times New Roman" panose="02020603050405020304" pitchFamily="18" charset="0"/>
                        <a:cs typeface="Times New Roman" panose="02020603050405020304" pitchFamily="18" charset="0"/>
                      </a:endParaRPr>
                    </a:p>
                  </a:txBody>
                  <a:tcPr marL="68580" marR="68580" marT="0" marB="0">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tcPr>
                </a:tc>
                <a:extLst>
                  <a:ext uri="{0D108BD9-81ED-4DB2-BD59-A6C34878D82A}">
                    <a16:rowId xmlns:a16="http://schemas.microsoft.com/office/drawing/2014/main" xmlns="" val="102705814"/>
                  </a:ext>
                </a:extLst>
              </a:tr>
            </a:tbl>
          </a:graphicData>
        </a:graphic>
      </p:graphicFrame>
    </p:spTree>
    <p:extLst>
      <p:ext uri="{BB962C8B-B14F-4D97-AF65-F5344CB8AC3E}">
        <p14:creationId xmlns:p14="http://schemas.microsoft.com/office/powerpoint/2010/main" val="2380656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ge restrictions for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49" y="87553"/>
            <a:ext cx="8456580" cy="6342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75478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6" y="355795"/>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a:t>
            </a:r>
            <a:r>
              <a:rPr lang="en-GB" sz="3200" b="1" dirty="0" smtClean="0">
                <a:latin typeface="Arial" panose="020B0604020202020204" pitchFamily="34" charset="0"/>
                <a:cs typeface="Arial" panose="020B0604020202020204" pitchFamily="34" charset="0"/>
              </a:rPr>
              <a:t>children </a:t>
            </a:r>
            <a:r>
              <a:rPr lang="en-GB" sz="3200" b="1" dirty="0">
                <a:latin typeface="Arial" panose="020B0604020202020204" pitchFamily="34" charset="0"/>
                <a:cs typeface="Arial" panose="020B0604020202020204" pitchFamily="34" charset="0"/>
              </a:rPr>
              <a:t>safe online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ounded Rectangle 2"/>
          <p:cNvSpPr/>
          <p:nvPr/>
        </p:nvSpPr>
        <p:spPr>
          <a:xfrm>
            <a:off x="102636" y="830425"/>
            <a:ext cx="11551298" cy="59622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7</a:t>
            </a:r>
            <a:r>
              <a:rPr lang="en-GB" sz="3200" b="1" dirty="0">
                <a:solidFill>
                  <a:schemeClr val="tx1"/>
                </a:solidFill>
                <a:latin typeface="Arial" panose="020B0604020202020204" pitchFamily="34" charset="0"/>
                <a:cs typeface="Arial" panose="020B0604020202020204" pitchFamily="34" charset="0"/>
              </a:rPr>
              <a:t> </a:t>
            </a:r>
          </a:p>
          <a:p>
            <a:pPr algn="ctr"/>
            <a:r>
              <a:rPr lang="en-GB" sz="3200" b="1" dirty="0">
                <a:solidFill>
                  <a:schemeClr val="tx1"/>
                </a:solidFill>
                <a:latin typeface="Arial" panose="020B0604020202020204" pitchFamily="34" charset="0"/>
                <a:cs typeface="Arial" panose="020B0604020202020204" pitchFamily="34" charset="0"/>
              </a:rPr>
              <a:t>Watch for changes in your children’s behaviour </a:t>
            </a:r>
          </a:p>
          <a:p>
            <a:pPr algn="ctr"/>
            <a:r>
              <a:rPr lang="en-GB" sz="3200" dirty="0">
                <a:solidFill>
                  <a:schemeClr val="tx1"/>
                </a:solidFill>
                <a:latin typeface="Arial" panose="020B0604020202020204" pitchFamily="34" charset="0"/>
                <a:cs typeface="Arial" panose="020B0604020202020204" pitchFamily="34" charset="0"/>
              </a:rPr>
              <a:t>Being secretive about what they do online, withdrawing from the family, and other personality changes could be signs that an online sex offender is preying on your child or that they are in trouble online. </a:t>
            </a:r>
            <a:endParaRPr lang="en-GB" sz="3200" dirty="0" smtClean="0">
              <a:solidFill>
                <a:schemeClr val="tx1"/>
              </a:solidFill>
              <a:latin typeface="Arial" panose="020B0604020202020204" pitchFamily="34" charset="0"/>
              <a:cs typeface="Arial" panose="020B0604020202020204" pitchFamily="34" charset="0"/>
            </a:endParaRPr>
          </a:p>
          <a:p>
            <a:pPr algn="ctr"/>
            <a:r>
              <a:rPr lang="en-GB" sz="3200" b="1" dirty="0" smtClean="0">
                <a:solidFill>
                  <a:srgbClr val="0070C0"/>
                </a:solidFill>
                <a:latin typeface="Arial" panose="020B0604020202020204" pitchFamily="34" charset="0"/>
                <a:cs typeface="Arial" panose="020B0604020202020204" pitchFamily="34" charset="0"/>
              </a:rPr>
              <a:t>So </a:t>
            </a:r>
            <a:r>
              <a:rPr lang="en-GB" sz="3200" b="1" dirty="0">
                <a:solidFill>
                  <a:srgbClr val="0070C0"/>
                </a:solidFill>
                <a:latin typeface="Arial" panose="020B0604020202020204" pitchFamily="34" charset="0"/>
                <a:cs typeface="Arial" panose="020B0604020202020204" pitchFamily="34" charset="0"/>
              </a:rPr>
              <a:t>keep an eye out for any behavioural changes.</a:t>
            </a:r>
          </a:p>
          <a:p>
            <a:pPr algn="ctr"/>
            <a:endParaRPr lang="en-GB"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864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464"/>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ounded Rectangle 2"/>
          <p:cNvSpPr/>
          <p:nvPr/>
        </p:nvSpPr>
        <p:spPr>
          <a:xfrm>
            <a:off x="289249" y="793102"/>
            <a:ext cx="11569959" cy="59622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panose="020B0604020202020204" pitchFamily="34" charset="0"/>
                <a:cs typeface="Arial" panose="020B0604020202020204" pitchFamily="34" charset="0"/>
              </a:rPr>
              <a:t>8 </a:t>
            </a:r>
          </a:p>
          <a:p>
            <a:pPr algn="ctr"/>
            <a:r>
              <a:rPr lang="en-GB" sz="3200" b="1" dirty="0">
                <a:solidFill>
                  <a:schemeClr val="tx1"/>
                </a:solidFill>
                <a:latin typeface="Arial" panose="020B0604020202020204" pitchFamily="34" charset="0"/>
                <a:cs typeface="Arial" panose="020B0604020202020204" pitchFamily="34" charset="0"/>
              </a:rPr>
              <a:t>Pay attention to any gifts anyone gives your children</a:t>
            </a:r>
          </a:p>
          <a:p>
            <a:pPr algn="ctr"/>
            <a:r>
              <a:rPr lang="en-GB" sz="3200" dirty="0">
                <a:solidFill>
                  <a:schemeClr val="tx1"/>
                </a:solidFill>
                <a:latin typeface="Arial" panose="020B0604020202020204" pitchFamily="34" charset="0"/>
                <a:cs typeface="Arial" panose="020B0604020202020204" pitchFamily="34" charset="0"/>
              </a:rPr>
              <a:t>Sexual predators may send physical letters, photos, or gifts to children to seduce them. Stay alert, and ask your children about any new toys or belongings they bring home.</a:t>
            </a:r>
          </a:p>
          <a:p>
            <a:pPr algn="ctr"/>
            <a:endParaRPr lang="en-GB" sz="4000" dirty="0">
              <a:solidFill>
                <a:schemeClr val="tx1"/>
              </a:solidFill>
              <a:latin typeface="Dyslexie" panose="02000000000000000000" pitchFamily="2" charset="0"/>
            </a:endParaRPr>
          </a:p>
        </p:txBody>
      </p:sp>
    </p:spTree>
    <p:extLst>
      <p:ext uri="{BB962C8B-B14F-4D97-AF65-F5344CB8AC3E}">
        <p14:creationId xmlns:p14="http://schemas.microsoft.com/office/powerpoint/2010/main" val="2288912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90" y="374455"/>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Dyslexie" panose="02000000000000000000" pitchFamily="2" charset="0"/>
              </a:rPr>
              <a:t/>
            </a:r>
            <a:br>
              <a:rPr lang="en-GB" sz="3200" dirty="0">
                <a:latin typeface="Dyslexie" panose="02000000000000000000" pitchFamily="2" charset="0"/>
              </a:rPr>
            </a:br>
            <a:endParaRPr lang="en-GB" sz="3200" dirty="0">
              <a:latin typeface="Dyslexie" panose="02000000000000000000" pitchFamily="2" charset="0"/>
            </a:endParaRPr>
          </a:p>
        </p:txBody>
      </p:sp>
      <p:sp>
        <p:nvSpPr>
          <p:cNvPr id="3" name="Rounded Rectangle 2"/>
          <p:cNvSpPr/>
          <p:nvPr/>
        </p:nvSpPr>
        <p:spPr>
          <a:xfrm>
            <a:off x="111968" y="743163"/>
            <a:ext cx="11569959" cy="59622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Arial" panose="020B0604020202020204" pitchFamily="34" charset="0"/>
                <a:cs typeface="Arial" panose="020B0604020202020204" pitchFamily="34" charset="0"/>
              </a:rPr>
              <a:t>9</a:t>
            </a:r>
          </a:p>
          <a:p>
            <a:pPr algn="ctr"/>
            <a:r>
              <a:rPr lang="en-GB" sz="3200" b="1" dirty="0">
                <a:solidFill>
                  <a:schemeClr val="tx1"/>
                </a:solidFill>
                <a:latin typeface="Arial" panose="020B0604020202020204" pitchFamily="34" charset="0"/>
                <a:cs typeface="Arial" panose="020B0604020202020204" pitchFamily="34" charset="0"/>
              </a:rPr>
              <a:t>Check your children’s browsing history </a:t>
            </a:r>
          </a:p>
          <a:p>
            <a:pPr algn="ctr"/>
            <a:r>
              <a:rPr lang="en-GB" sz="3200" dirty="0">
                <a:solidFill>
                  <a:schemeClr val="tx1"/>
                </a:solidFill>
                <a:latin typeface="Arial" panose="020B0604020202020204" pitchFamily="34" charset="0"/>
                <a:cs typeface="Arial" panose="020B0604020202020204" pitchFamily="34" charset="0"/>
              </a:rPr>
              <a:t>Open your child’s web browser and look for “History” to see a list of websites they’ve been to. </a:t>
            </a:r>
          </a:p>
          <a:p>
            <a:pPr algn="ctr"/>
            <a:r>
              <a:rPr lang="en-GB" sz="3200" dirty="0">
                <a:solidFill>
                  <a:schemeClr val="tx1"/>
                </a:solidFill>
                <a:latin typeface="Arial" panose="020B0604020202020204" pitchFamily="34" charset="0"/>
                <a:cs typeface="Arial" panose="020B0604020202020204" pitchFamily="34" charset="0"/>
              </a:rPr>
              <a:t>Also check the recycle bin to see if any files have been deleted. You may be surprised.</a:t>
            </a:r>
          </a:p>
          <a:p>
            <a:pPr algn="ctr"/>
            <a:endParaRPr lang="en-GB" sz="4400" dirty="0">
              <a:solidFill>
                <a:schemeClr val="tx1"/>
              </a:solidFill>
              <a:latin typeface="Dyslexie" panose="02000000000000000000" pitchFamily="2" charset="0"/>
            </a:endParaRPr>
          </a:p>
        </p:txBody>
      </p:sp>
      <p:sp>
        <p:nvSpPr>
          <p:cNvPr id="4" name="Cloud Callout 3"/>
          <p:cNvSpPr/>
          <p:nvPr/>
        </p:nvSpPr>
        <p:spPr>
          <a:xfrm>
            <a:off x="460012" y="4514779"/>
            <a:ext cx="2472612" cy="1586204"/>
          </a:xfrm>
          <a:prstGeom prst="cloudCallout">
            <a:avLst>
              <a:gd name="adj1" fmla="val 58476"/>
              <a:gd name="adj2" fmla="val 75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95000"/>
                    <a:lumOff val="5000"/>
                  </a:schemeClr>
                </a:solidFill>
              </a:rPr>
              <a:t>Demonstration</a:t>
            </a:r>
            <a:endParaRPr lang="en-GB" dirty="0">
              <a:solidFill>
                <a:schemeClr val="tx1">
                  <a:lumMod val="95000"/>
                  <a:lumOff val="5000"/>
                </a:schemeClr>
              </a:solidFill>
            </a:endParaRPr>
          </a:p>
        </p:txBody>
      </p:sp>
    </p:spTree>
    <p:extLst>
      <p:ext uri="{BB962C8B-B14F-4D97-AF65-F5344CB8AC3E}">
        <p14:creationId xmlns:p14="http://schemas.microsoft.com/office/powerpoint/2010/main" val="1796328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ecking browser history&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6473" y="401562"/>
            <a:ext cx="10404764" cy="586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5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53" y="365125"/>
            <a:ext cx="11588620" cy="672105"/>
          </a:xfrm>
        </p:spPr>
        <p:txBody>
          <a:bodyPr>
            <a:noAutofit/>
          </a:bodyPr>
          <a:lstStyle/>
          <a:p>
            <a:pPr algn="ctr"/>
            <a:r>
              <a:rPr lang="en-GB" sz="3200" b="1" dirty="0">
                <a:latin typeface="Arial" panose="020B0604020202020204" pitchFamily="34" charset="0"/>
                <a:cs typeface="Arial" panose="020B0604020202020204" pitchFamily="34" charset="0"/>
              </a:rPr>
              <a:t>10 tips for keeping your children safe online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ounded Rectangle 2"/>
          <p:cNvSpPr/>
          <p:nvPr/>
        </p:nvSpPr>
        <p:spPr>
          <a:xfrm>
            <a:off x="289249" y="793102"/>
            <a:ext cx="11569959" cy="59622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10 </a:t>
            </a:r>
          </a:p>
          <a:p>
            <a:pPr algn="ctr"/>
            <a:r>
              <a:rPr lang="en-GB" sz="2800" b="1" dirty="0">
                <a:solidFill>
                  <a:schemeClr val="tx1"/>
                </a:solidFill>
                <a:latin typeface="Arial" panose="020B0604020202020204" pitchFamily="34" charset="0"/>
                <a:cs typeface="Arial" panose="020B0604020202020204" pitchFamily="34" charset="0"/>
              </a:rPr>
              <a:t>Set rules — and stick to them</a:t>
            </a:r>
          </a:p>
          <a:p>
            <a:pPr algn="ctr"/>
            <a:r>
              <a:rPr lang="en-GB" sz="2800" dirty="0">
                <a:solidFill>
                  <a:schemeClr val="tx1"/>
                </a:solidFill>
                <a:latin typeface="Arial" panose="020B0604020202020204" pitchFamily="34" charset="0"/>
                <a:cs typeface="Arial" panose="020B0604020202020204" pitchFamily="34" charset="0"/>
              </a:rPr>
              <a:t>As a parent, it’s your job to limit your kids’ screen time, set boundaries for inappropriate content, and make sure your children stick to them. </a:t>
            </a:r>
          </a:p>
          <a:p>
            <a:pPr algn="ctr"/>
            <a:r>
              <a:rPr lang="en-GB" sz="2800" dirty="0">
                <a:solidFill>
                  <a:schemeClr val="tx1"/>
                </a:solidFill>
                <a:latin typeface="Arial" panose="020B0604020202020204" pitchFamily="34" charset="0"/>
                <a:cs typeface="Arial" panose="020B0604020202020204" pitchFamily="34" charset="0"/>
              </a:rPr>
              <a:t>Talk to your internet service provider about filters you can use to block pornographic or violent websites, or invest in a Wi-Fi router with parental controls.</a:t>
            </a:r>
          </a:p>
          <a:p>
            <a:pPr algn="ctr"/>
            <a:endParaRPr lang="en-GB" sz="4000" dirty="0">
              <a:solidFill>
                <a:schemeClr val="tx1"/>
              </a:solidFill>
              <a:latin typeface="Dyslexie" panose="02000000000000000000" pitchFamily="2" charset="0"/>
            </a:endParaRPr>
          </a:p>
        </p:txBody>
      </p:sp>
    </p:spTree>
    <p:extLst>
      <p:ext uri="{BB962C8B-B14F-4D97-AF65-F5344CB8AC3E}">
        <p14:creationId xmlns:p14="http://schemas.microsoft.com/office/powerpoint/2010/main" val="3500685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Sexting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211855"/>
            <a:ext cx="10160000" cy="5188945"/>
          </a:xfrm>
        </p:spPr>
        <p:txBody>
          <a:bodyPr>
            <a:normAutofit fontScale="92500" lnSpcReduction="10000"/>
          </a:bodyPr>
          <a:lstStyle/>
          <a:p>
            <a:pPr marL="114300" indent="0" algn="ctr">
              <a:buNone/>
            </a:pPr>
            <a:r>
              <a:rPr lang="en-GB" sz="1900" dirty="0" smtClean="0">
                <a:latin typeface="Arial" panose="020B0604020202020204" pitchFamily="34" charset="0"/>
                <a:cs typeface="Arial" panose="020B0604020202020204" pitchFamily="34" charset="0"/>
              </a:rPr>
              <a:t> </a:t>
            </a:r>
            <a:r>
              <a:rPr lang="en-GB" sz="1900" b="1" dirty="0" smtClean="0">
                <a:latin typeface="Arial" panose="020B0604020202020204" pitchFamily="34" charset="0"/>
                <a:cs typeface="Arial" panose="020B0604020202020204" pitchFamily="34" charset="0"/>
              </a:rPr>
              <a:t>90% of 16-24 year olds and 69% of 12-15 year olds own a smartphone,</a:t>
            </a:r>
          </a:p>
          <a:p>
            <a:pPr marL="114300" indent="0" algn="ctr">
              <a:buNone/>
            </a:pPr>
            <a:r>
              <a:rPr lang="en-GB" sz="1900" b="1" dirty="0" smtClean="0">
                <a:latin typeface="Arial" panose="020B0604020202020204" pitchFamily="34" charset="0"/>
                <a:cs typeface="Arial" panose="020B0604020202020204" pitchFamily="34" charset="0"/>
              </a:rPr>
              <a:t>giving them the ability to quickly and easily create and share photos and videos.</a:t>
            </a:r>
          </a:p>
          <a:p>
            <a:pPr marL="114300" indent="0">
              <a:buNone/>
            </a:pPr>
            <a:endParaRPr lang="en-GB" sz="1900" dirty="0" smtClean="0">
              <a:latin typeface="Arial" panose="020B0604020202020204" pitchFamily="34" charset="0"/>
              <a:cs typeface="Arial" panose="020B0604020202020204" pitchFamily="34" charset="0"/>
            </a:endParaRPr>
          </a:p>
          <a:p>
            <a:pPr marL="114300" indent="0">
              <a:buNone/>
            </a:pPr>
            <a:r>
              <a:rPr lang="en-GB" sz="1900" dirty="0" smtClean="0">
                <a:latin typeface="Arial" panose="020B0604020202020204" pitchFamily="34" charset="0"/>
                <a:cs typeface="Arial" panose="020B0604020202020204" pitchFamily="34" charset="0"/>
              </a:rPr>
              <a:t>Creating and sharing sexual photos and videos of under-18s is illegal and therefore causes the greatest complexity for schools and other agencies when responding. It also</a:t>
            </a:r>
          </a:p>
          <a:p>
            <a:pPr marL="114300" indent="0">
              <a:buNone/>
            </a:pPr>
            <a:r>
              <a:rPr lang="en-GB" sz="1900" dirty="0" smtClean="0">
                <a:latin typeface="Arial" panose="020B0604020202020204" pitchFamily="34" charset="0"/>
                <a:cs typeface="Arial" panose="020B0604020202020204" pitchFamily="34" charset="0"/>
              </a:rPr>
              <a:t>presents a range of risks which need careful management.</a:t>
            </a:r>
          </a:p>
          <a:p>
            <a:pPr marL="114300" indent="0">
              <a:buNone/>
            </a:pPr>
            <a:endParaRPr lang="en-GB" sz="1900" dirty="0" smtClean="0">
              <a:latin typeface="Arial" panose="020B0604020202020204" pitchFamily="34" charset="0"/>
              <a:cs typeface="Arial" panose="020B0604020202020204" pitchFamily="34" charset="0"/>
            </a:endParaRPr>
          </a:p>
          <a:p>
            <a:pPr marL="114300" indent="0">
              <a:buNone/>
            </a:pPr>
            <a:r>
              <a:rPr lang="en-GB" sz="1900" dirty="0" smtClean="0">
                <a:latin typeface="Arial" panose="020B0604020202020204" pitchFamily="34" charset="0"/>
                <a:cs typeface="Arial" panose="020B0604020202020204" pitchFamily="34" charset="0"/>
              </a:rPr>
              <a:t>Types of incident:</a:t>
            </a:r>
          </a:p>
          <a:p>
            <a:pPr marL="114300" indent="0">
              <a:buNone/>
            </a:pPr>
            <a:r>
              <a:rPr lang="en-GB" sz="1900" dirty="0" smtClean="0">
                <a:latin typeface="Arial" panose="020B0604020202020204" pitchFamily="34" charset="0"/>
                <a:cs typeface="Arial" panose="020B0604020202020204" pitchFamily="34" charset="0"/>
              </a:rPr>
              <a:t>• A person under the age of 18 creates and shares sexual imagery of</a:t>
            </a:r>
          </a:p>
          <a:p>
            <a:pPr marL="114300" indent="0">
              <a:buNone/>
            </a:pPr>
            <a:r>
              <a:rPr lang="en-GB" sz="1900" dirty="0" smtClean="0">
                <a:latin typeface="Arial" panose="020B0604020202020204" pitchFamily="34" charset="0"/>
                <a:cs typeface="Arial" panose="020B0604020202020204" pitchFamily="34" charset="0"/>
              </a:rPr>
              <a:t>themselves with a peer under the age of 18</a:t>
            </a:r>
          </a:p>
          <a:p>
            <a:pPr marL="114300" indent="0">
              <a:buNone/>
            </a:pPr>
            <a:r>
              <a:rPr lang="en-GB" sz="1900" dirty="0" smtClean="0">
                <a:latin typeface="Arial" panose="020B0604020202020204" pitchFamily="34" charset="0"/>
                <a:cs typeface="Arial" panose="020B0604020202020204" pitchFamily="34" charset="0"/>
              </a:rPr>
              <a:t>• A person under the age of 18 shares sexual imagery created by another</a:t>
            </a:r>
          </a:p>
          <a:p>
            <a:pPr marL="114300" indent="0">
              <a:buNone/>
            </a:pPr>
            <a:r>
              <a:rPr lang="en-GB" sz="1900" dirty="0" smtClean="0">
                <a:latin typeface="Arial" panose="020B0604020202020204" pitchFamily="34" charset="0"/>
                <a:cs typeface="Arial" panose="020B0604020202020204" pitchFamily="34" charset="0"/>
              </a:rPr>
              <a:t>person under the age of 18 with a peer under the age of 18 or an adult</a:t>
            </a:r>
          </a:p>
          <a:p>
            <a:pPr marL="114300" indent="0">
              <a:buNone/>
            </a:pPr>
            <a:r>
              <a:rPr lang="en-GB" sz="1900" dirty="0" smtClean="0">
                <a:latin typeface="Arial" panose="020B0604020202020204" pitchFamily="34" charset="0"/>
                <a:cs typeface="Arial" panose="020B0604020202020204" pitchFamily="34" charset="0"/>
              </a:rPr>
              <a:t>• A person under the age of 18 is in possession of sexual imagery created by</a:t>
            </a:r>
          </a:p>
          <a:p>
            <a:pPr marL="114300" indent="0">
              <a:buNone/>
            </a:pPr>
            <a:r>
              <a:rPr lang="en-GB" sz="1900" dirty="0" smtClean="0">
                <a:latin typeface="Arial" panose="020B0604020202020204" pitchFamily="34" charset="0"/>
                <a:cs typeface="Arial" panose="020B0604020202020204" pitchFamily="34" charset="0"/>
              </a:rPr>
              <a:t>another person under the age of 18</a:t>
            </a:r>
          </a:p>
          <a:p>
            <a:pPr marL="114300" indent="0">
              <a:buNone/>
            </a:pPr>
            <a:endParaRPr lang="en-GB" dirty="0" smtClean="0">
              <a:latin typeface="Arial" panose="020B0604020202020204" pitchFamily="34" charset="0"/>
              <a:cs typeface="Arial" panose="020B0604020202020204" pitchFamily="34" charset="0"/>
            </a:endParaRPr>
          </a:p>
          <a:p>
            <a:pPr marL="114300" indent="0">
              <a:buNone/>
            </a:pPr>
            <a:r>
              <a:rPr lang="en-GB" dirty="0" smtClean="0">
                <a:latin typeface="Arial" panose="020B0604020202020204" pitchFamily="34" charset="0"/>
                <a:cs typeface="Arial" panose="020B0604020202020204" pitchFamily="34" charset="0"/>
                <a:hlinkClick r:id="rId3"/>
              </a:rPr>
              <a:t>http</a:t>
            </a:r>
            <a:r>
              <a:rPr lang="en-GB" dirty="0">
                <a:latin typeface="Arial" panose="020B0604020202020204" pitchFamily="34" charset="0"/>
                <a:cs typeface="Arial" panose="020B0604020202020204" pitchFamily="34" charset="0"/>
                <a:hlinkClick r:id="rId3"/>
              </a:rPr>
              <a:t>://www.policeandschools.org.uk/KNOWLEDGE%20BASE/online%20safety.html</a:t>
            </a:r>
            <a:endParaRPr lang="en-GB" dirty="0" smtClean="0">
              <a:latin typeface="Arial" panose="020B0604020202020204" pitchFamily="34" charset="0"/>
              <a:cs typeface="Arial" panose="020B0604020202020204" pitchFamily="34" charset="0"/>
            </a:endParaRPr>
          </a:p>
          <a:p>
            <a:pPr marL="114300" indent="0">
              <a:buNone/>
            </a:pPr>
            <a:endParaRPr lang="en-GB" dirty="0" smtClean="0">
              <a:latin typeface="Arial" panose="020B0604020202020204" pitchFamily="34" charset="0"/>
              <a:cs typeface="Arial" panose="020B0604020202020204" pitchFamily="34" charset="0"/>
            </a:endParaRPr>
          </a:p>
          <a:p>
            <a:pPr marL="11430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244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Health, well-being and lifestyle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277655"/>
            <a:ext cx="10160000" cy="5123145"/>
          </a:xfrm>
        </p:spPr>
        <p:txBody>
          <a:bodyPr/>
          <a:lstStyle/>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30" y="1277654"/>
            <a:ext cx="3761493" cy="532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09160" y="1615857"/>
            <a:ext cx="6263015"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Statistics from the BBC suggest 78% of children aged 10 to 12 in the UK currently have social media accounts, despite the fact that many networks have a minimum age limit of 13.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survey conducted by the Royal Society for Public Health asked 14-24 year olds in the UK how social media platforms impacted their health and wellbeing. The survey results found that Snapchat, Facebook, Twitter and Instagram all led to increased feelings of depression, anxiety, poor body image and loneliness</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smtClean="0"/>
              <a:t>. </a:t>
            </a:r>
            <a:endParaRPr lang="en-GB" dirty="0"/>
          </a:p>
          <a:p>
            <a:endParaRPr lang="en-GB" dirty="0"/>
          </a:p>
        </p:txBody>
      </p:sp>
    </p:spTree>
    <p:extLst>
      <p:ext uri="{BB962C8B-B14F-4D97-AF65-F5344CB8AC3E}">
        <p14:creationId xmlns:p14="http://schemas.microsoft.com/office/powerpoint/2010/main" val="108167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latin typeface="Arial" panose="020B0604020202020204" pitchFamily="34" charset="0"/>
                <a:cs typeface="Arial" panose="020B0604020202020204" pitchFamily="34" charset="0"/>
              </a:rPr>
              <a:t>Let’s Quiz! </a:t>
            </a:r>
            <a:endParaRPr lang="en-GB" sz="6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3600" dirty="0" smtClean="0">
                <a:latin typeface="Arial" panose="020B0604020202020204" pitchFamily="34" charset="0"/>
                <a:cs typeface="Arial" panose="020B0604020202020204" pitchFamily="34" charset="0"/>
              </a:rPr>
              <a:t>Google </a:t>
            </a:r>
            <a:r>
              <a:rPr lang="en-GB" sz="3600" dirty="0" err="1" smtClean="0">
                <a:latin typeface="Arial" panose="020B0604020202020204" pitchFamily="34" charset="0"/>
                <a:cs typeface="Arial" panose="020B0604020202020204" pitchFamily="34" charset="0"/>
              </a:rPr>
              <a:t>Kahoot</a:t>
            </a:r>
            <a:r>
              <a:rPr lang="en-GB" sz="3600" dirty="0" smtClean="0">
                <a:latin typeface="Arial" panose="020B0604020202020204" pitchFamily="34" charset="0"/>
                <a:cs typeface="Arial" panose="020B0604020202020204" pitchFamily="34" charset="0"/>
              </a:rPr>
              <a:t> </a:t>
            </a:r>
          </a:p>
          <a:p>
            <a:r>
              <a:rPr lang="en-GB" sz="3600" dirty="0" smtClean="0">
                <a:latin typeface="Arial" panose="020B0604020202020204" pitchFamily="34" charset="0"/>
                <a:cs typeface="Arial" panose="020B0604020202020204" pitchFamily="34" charset="0"/>
              </a:rPr>
              <a:t>Enter the game pin </a:t>
            </a:r>
          </a:p>
          <a:p>
            <a:r>
              <a:rPr lang="en-GB" sz="3600" dirty="0" smtClean="0">
                <a:latin typeface="Arial" panose="020B0604020202020204" pitchFamily="34" charset="0"/>
                <a:cs typeface="Arial" panose="020B0604020202020204" pitchFamily="34" charset="0"/>
              </a:rPr>
              <a:t>Enter your name </a:t>
            </a:r>
          </a:p>
          <a:p>
            <a:endParaRPr lang="en-GB" sz="3600" dirty="0">
              <a:latin typeface="Arial" panose="020B0604020202020204" pitchFamily="34" charset="0"/>
              <a:cs typeface="Arial" panose="020B0604020202020204" pitchFamily="34" charset="0"/>
            </a:endParaRPr>
          </a:p>
        </p:txBody>
      </p:sp>
      <p:sp>
        <p:nvSpPr>
          <p:cNvPr id="4" name="Cloud Callout 3"/>
          <p:cNvSpPr/>
          <p:nvPr/>
        </p:nvSpPr>
        <p:spPr>
          <a:xfrm>
            <a:off x="7083189" y="75395"/>
            <a:ext cx="4394579" cy="3365524"/>
          </a:xfrm>
          <a:prstGeom prst="cloudCallout">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You will see the question on my screen and the answer choices will be on your screen!</a:t>
            </a:r>
            <a:endParaRPr lang="en-GB" dirty="0">
              <a:solidFill>
                <a:schemeClr val="tx1"/>
              </a:solidFill>
              <a:latin typeface="Arial" panose="020B0604020202020204" pitchFamily="34" charset="0"/>
              <a:cs typeface="Arial" panose="020B0604020202020204" pitchFamily="34" charset="0"/>
            </a:endParaRPr>
          </a:p>
        </p:txBody>
      </p:sp>
      <p:pic>
        <p:nvPicPr>
          <p:cNvPr id="4098" name="Picture 2" descr="Image result for kahoot"/>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091574" y="4232025"/>
            <a:ext cx="6038778" cy="207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76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smtClean="0">
                <a:latin typeface="Dyslexie" panose="02000000000000000000" pitchFamily="2" charset="0"/>
              </a:rPr>
              <a:t>West Mercia Police </a:t>
            </a:r>
            <a:endParaRPr lang="en-GB" sz="5400" b="1" dirty="0">
              <a:latin typeface="Dyslexie" panose="02000000000000000000" pitchFamily="2" charset="0"/>
            </a:endParaRPr>
          </a:p>
        </p:txBody>
      </p:sp>
      <p:pic>
        <p:nvPicPr>
          <p:cNvPr id="2050" name="Picture 2" descr="Image result for west mercia poli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187" y="1781212"/>
            <a:ext cx="6497152" cy="2213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1024569" y="4671152"/>
            <a:ext cx="9745031" cy="1015663"/>
          </a:xfrm>
          <a:prstGeom prst="rect">
            <a:avLst/>
          </a:prstGeom>
          <a:noFill/>
        </p:spPr>
        <p:txBody>
          <a:bodyPr wrap="square" rtlCol="0">
            <a:spAutoFit/>
          </a:bodyPr>
          <a:lstStyle/>
          <a:p>
            <a:pPr algn="ctr"/>
            <a:r>
              <a:rPr lang="en-GB" sz="6000" dirty="0" smtClean="0">
                <a:latin typeface="Arial" panose="020B0604020202020204" pitchFamily="34" charset="0"/>
                <a:cs typeface="Arial" panose="020B0604020202020204" pitchFamily="34" charset="0"/>
              </a:rPr>
              <a:t>PC Kelso</a:t>
            </a:r>
            <a:endParaRPr lang="en-GB"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081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432878" y="0"/>
            <a:ext cx="5496518" cy="6363158"/>
          </a:xfrm>
          <a:prstGeom prst="rect">
            <a:avLst/>
          </a:prstGeom>
        </p:spPr>
      </p:pic>
      <p:sp>
        <p:nvSpPr>
          <p:cNvPr id="5" name="Rectangle 4"/>
          <p:cNvSpPr/>
          <p:nvPr/>
        </p:nvSpPr>
        <p:spPr>
          <a:xfrm rot="10800000" flipV="1">
            <a:off x="6601215" y="5232900"/>
            <a:ext cx="4563649" cy="1200329"/>
          </a:xfrm>
          <a:prstGeom prst="rect">
            <a:avLst/>
          </a:prstGeom>
        </p:spPr>
        <p:txBody>
          <a:bodyPr wrap="square">
            <a:spAutoFit/>
          </a:bodyPr>
          <a:lstStyle/>
          <a:p>
            <a:r>
              <a:rPr lang="en-GB" dirty="0">
                <a:hlinkClick r:id="rId4"/>
              </a:rPr>
              <a:t>https://</a:t>
            </a:r>
            <a:r>
              <a:rPr lang="en-GB" dirty="0" smtClean="0">
                <a:hlinkClick r:id="rId4"/>
              </a:rPr>
              <a:t>assets.publishing.service.gov.uk/government/uploads/system/uploads/attachment_data/file/835733/Keeping_children_safe_in_education_2019.pdf</a:t>
            </a:r>
            <a:r>
              <a:rPr lang="en-GB" dirty="0" smtClean="0"/>
              <a:t> </a:t>
            </a:r>
            <a:endParaRPr lang="en-GB" dirty="0"/>
          </a:p>
        </p:txBody>
      </p:sp>
    </p:spTree>
    <p:extLst>
      <p:ext uri="{BB962C8B-B14F-4D97-AF65-F5344CB8AC3E}">
        <p14:creationId xmlns:p14="http://schemas.microsoft.com/office/powerpoint/2010/main" val="2287191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45493"/>
            <a:ext cx="8144942" cy="5253757"/>
          </a:xfrm>
          <a:prstGeom prst="rect">
            <a:avLst/>
          </a:prstGeom>
        </p:spPr>
      </p:pic>
      <p:sp>
        <p:nvSpPr>
          <p:cNvPr id="2" name="Rounded Rectangle 1"/>
          <p:cNvSpPr/>
          <p:nvPr/>
        </p:nvSpPr>
        <p:spPr>
          <a:xfrm>
            <a:off x="7417836" y="1119673"/>
            <a:ext cx="3592286" cy="443204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505971" y="2295208"/>
            <a:ext cx="3251719" cy="1477328"/>
          </a:xfrm>
          <a:prstGeom prst="rect">
            <a:avLst/>
          </a:prstGeom>
          <a:noFill/>
        </p:spPr>
        <p:txBody>
          <a:bodyPr wrap="square" rtlCol="0">
            <a:spAutoFit/>
          </a:bodyPr>
          <a:lstStyle/>
          <a:p>
            <a:pPr marL="285750" indent="-285750" algn="ctr">
              <a:buFont typeface="Courier New" panose="02070309020205020404" pitchFamily="49" charset="0"/>
              <a:buChar char="o"/>
            </a:pPr>
            <a:r>
              <a:rPr lang="en-GB" dirty="0" smtClean="0">
                <a:latin typeface="Arial" panose="020B0604020202020204" pitchFamily="34" charset="0"/>
                <a:cs typeface="Arial" panose="020B0604020202020204" pitchFamily="34" charset="0"/>
              </a:rPr>
              <a:t>This document outlines guidance supporting schools to teach their pupils how to stay safe online.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28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Underpinning knowledge and behaviours include:</a:t>
            </a:r>
          </a:p>
        </p:txBody>
      </p:sp>
      <p:sp>
        <p:nvSpPr>
          <p:cNvPr id="3" name="Content Placeholder 2"/>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How to evaluate what </a:t>
            </a:r>
            <a:r>
              <a:rPr lang="en-GB" dirty="0" smtClean="0">
                <a:latin typeface="Arial" panose="020B0604020202020204" pitchFamily="34" charset="0"/>
                <a:cs typeface="Arial" panose="020B0604020202020204" pitchFamily="34" charset="0"/>
              </a:rPr>
              <a:t>children </a:t>
            </a:r>
            <a:r>
              <a:rPr lang="en-GB" dirty="0">
                <a:latin typeface="Arial" panose="020B0604020202020204" pitchFamily="34" charset="0"/>
                <a:cs typeface="Arial" panose="020B0604020202020204" pitchFamily="34" charset="0"/>
              </a:rPr>
              <a:t>see </a:t>
            </a:r>
            <a:r>
              <a:rPr lang="en-GB" dirty="0" smtClean="0">
                <a:latin typeface="Arial" panose="020B0604020202020204" pitchFamily="34" charset="0"/>
                <a:cs typeface="Arial" panose="020B0604020202020204" pitchFamily="34" charset="0"/>
              </a:rPr>
              <a:t>online</a:t>
            </a:r>
          </a:p>
          <a:p>
            <a:r>
              <a:rPr lang="en-GB" dirty="0">
                <a:latin typeface="Arial" panose="020B0604020202020204" pitchFamily="34" charset="0"/>
                <a:cs typeface="Arial" panose="020B0604020202020204" pitchFamily="34" charset="0"/>
              </a:rPr>
              <a:t>How to recognise techniques used for </a:t>
            </a:r>
            <a:r>
              <a:rPr lang="en-GB" dirty="0" smtClean="0">
                <a:latin typeface="Arial" panose="020B0604020202020204" pitchFamily="34" charset="0"/>
                <a:cs typeface="Arial" panose="020B0604020202020204" pitchFamily="34" charset="0"/>
              </a:rPr>
              <a:t>persuasion</a:t>
            </a:r>
          </a:p>
          <a:p>
            <a:r>
              <a:rPr lang="en-GB" dirty="0">
                <a:latin typeface="Arial" panose="020B0604020202020204" pitchFamily="34" charset="0"/>
                <a:cs typeface="Arial" panose="020B0604020202020204" pitchFamily="34" charset="0"/>
              </a:rPr>
              <a:t>Online </a:t>
            </a:r>
            <a:r>
              <a:rPr lang="en-GB" dirty="0" smtClean="0">
                <a:latin typeface="Arial" panose="020B0604020202020204" pitchFamily="34" charset="0"/>
                <a:cs typeface="Arial" panose="020B0604020202020204" pitchFamily="34" charset="0"/>
              </a:rPr>
              <a:t>behaviour</a:t>
            </a:r>
          </a:p>
          <a:p>
            <a:r>
              <a:rPr lang="en-GB" dirty="0">
                <a:latin typeface="Arial" panose="020B0604020202020204" pitchFamily="34" charset="0"/>
                <a:cs typeface="Arial" panose="020B0604020202020204" pitchFamily="34" charset="0"/>
              </a:rPr>
              <a:t>How to identify online </a:t>
            </a:r>
            <a:r>
              <a:rPr lang="en-GB" dirty="0" smtClean="0">
                <a:latin typeface="Arial" panose="020B0604020202020204" pitchFamily="34" charset="0"/>
                <a:cs typeface="Arial" panose="020B0604020202020204" pitchFamily="34" charset="0"/>
              </a:rPr>
              <a:t>risks</a:t>
            </a:r>
          </a:p>
          <a:p>
            <a:r>
              <a:rPr lang="en-GB" dirty="0">
                <a:latin typeface="Arial" panose="020B0604020202020204" pitchFamily="34" charset="0"/>
                <a:cs typeface="Arial" panose="020B0604020202020204" pitchFamily="34" charset="0"/>
              </a:rPr>
              <a:t>How and when to seek </a:t>
            </a:r>
            <a:r>
              <a:rPr lang="en-GB" dirty="0" smtClean="0">
                <a:latin typeface="Arial" panose="020B0604020202020204" pitchFamily="34" charset="0"/>
                <a:cs typeface="Arial" panose="020B0604020202020204" pitchFamily="34" charset="0"/>
              </a:rPr>
              <a:t>support</a:t>
            </a:r>
          </a:p>
          <a:p>
            <a:pPr marL="114300" indent="0">
              <a:buNone/>
            </a:pPr>
            <a:endParaRPr lang="en-GB" dirty="0">
              <a:latin typeface="Arial" panose="020B0604020202020204" pitchFamily="34" charset="0"/>
              <a:cs typeface="Arial" panose="020B0604020202020204" pitchFamily="34" charset="0"/>
            </a:endParaRPr>
          </a:p>
          <a:p>
            <a:pPr marL="114300" indent="0">
              <a:buNone/>
            </a:pPr>
            <a:r>
              <a:rPr lang="en-GB" dirty="0" smtClean="0">
                <a:latin typeface="Arial" panose="020B0604020202020204" pitchFamily="34" charset="0"/>
                <a:cs typeface="Arial" panose="020B0604020202020204" pitchFamily="34" charset="0"/>
              </a:rPr>
              <a:t>Parents can also help </a:t>
            </a:r>
            <a:r>
              <a:rPr lang="en-GB" dirty="0">
                <a:latin typeface="Arial" panose="020B0604020202020204" pitchFamily="34" charset="0"/>
                <a:cs typeface="Arial" panose="020B0604020202020204" pitchFamily="34" charset="0"/>
              </a:rPr>
              <a:t>their children by helping them to identify who trusted adults are, looking at the different ways to access support from the </a:t>
            </a:r>
            <a:r>
              <a:rPr lang="en-GB" b="1" dirty="0">
                <a:latin typeface="Arial" panose="020B0604020202020204" pitchFamily="34" charset="0"/>
                <a:cs typeface="Arial" panose="020B0604020202020204" pitchFamily="34" charset="0"/>
              </a:rPr>
              <a:t>school</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police</a:t>
            </a:r>
            <a:r>
              <a:rPr lang="en-GB" dirty="0">
                <a:latin typeface="Arial" panose="020B0604020202020204" pitchFamily="34" charset="0"/>
                <a:cs typeface="Arial" panose="020B0604020202020204" pitchFamily="34" charset="0"/>
              </a:rPr>
              <a:t>, the</a:t>
            </a:r>
            <a:r>
              <a:rPr lang="en-GB" b="1" dirty="0">
                <a:latin typeface="Arial" panose="020B0604020202020204" pitchFamily="34" charset="0"/>
                <a:cs typeface="Arial" panose="020B0604020202020204" pitchFamily="34" charset="0"/>
              </a:rPr>
              <a:t> National Crime Agency’s Click CEOP </a:t>
            </a:r>
            <a:r>
              <a:rPr lang="en-GB" dirty="0">
                <a:latin typeface="Arial" panose="020B0604020202020204" pitchFamily="34" charset="0"/>
                <a:cs typeface="Arial" panose="020B0604020202020204" pitchFamily="34" charset="0"/>
              </a:rPr>
              <a:t>reporting service for children and 3rd sector organisations such as </a:t>
            </a:r>
            <a:r>
              <a:rPr lang="en-GB" b="1" dirty="0" err="1">
                <a:latin typeface="Arial" panose="020B0604020202020204" pitchFamily="34" charset="0"/>
                <a:cs typeface="Arial" panose="020B0604020202020204" pitchFamily="34" charset="0"/>
              </a:rPr>
              <a:t>Childline</a:t>
            </a:r>
            <a:r>
              <a:rPr lang="en-GB" dirty="0">
                <a:latin typeface="Arial" panose="020B0604020202020204" pitchFamily="34" charset="0"/>
                <a:cs typeface="Arial" panose="020B0604020202020204" pitchFamily="34" charset="0"/>
              </a:rPr>
              <a:t> and </a:t>
            </a:r>
            <a:r>
              <a:rPr lang="en-GB" b="1" dirty="0">
                <a:latin typeface="Arial" panose="020B0604020202020204" pitchFamily="34" charset="0"/>
                <a:cs typeface="Arial" panose="020B0604020202020204" pitchFamily="34" charset="0"/>
              </a:rPr>
              <a:t>Internet Watch Foundation</a:t>
            </a:r>
            <a:r>
              <a:rPr lang="en-GB"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a:stretch>
            <a:fillRect/>
          </a:stretch>
        </p:blipFill>
        <p:spPr>
          <a:xfrm>
            <a:off x="9623406" y="1600200"/>
            <a:ext cx="1362075" cy="1714500"/>
          </a:xfrm>
          <a:prstGeom prst="rect">
            <a:avLst/>
          </a:prstGeom>
        </p:spPr>
      </p:pic>
      <p:pic>
        <p:nvPicPr>
          <p:cNvPr id="5" name="Picture 4"/>
          <p:cNvPicPr>
            <a:picLocks noChangeAspect="1"/>
          </p:cNvPicPr>
          <p:nvPr/>
        </p:nvPicPr>
        <p:blipFill>
          <a:blip r:embed="rId4"/>
          <a:stretch>
            <a:fillRect/>
          </a:stretch>
        </p:blipFill>
        <p:spPr>
          <a:xfrm>
            <a:off x="7299536" y="1040118"/>
            <a:ext cx="1933575" cy="1781175"/>
          </a:xfrm>
          <a:prstGeom prst="rect">
            <a:avLst/>
          </a:prstGeom>
        </p:spPr>
      </p:pic>
    </p:spTree>
    <p:extLst>
      <p:ext uri="{BB962C8B-B14F-4D97-AF65-F5344CB8AC3E}">
        <p14:creationId xmlns:p14="http://schemas.microsoft.com/office/powerpoint/2010/main" val="3121203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Arial" panose="020B0604020202020204" pitchFamily="34" charset="0"/>
                <a:cs typeface="Arial" panose="020B0604020202020204" pitchFamily="34" charset="0"/>
              </a:rPr>
              <a:t>Key learning</a:t>
            </a:r>
            <a:endParaRPr lang="en-GB" sz="4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753405" y="1439647"/>
            <a:ext cx="6685189" cy="5165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2747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Arial" panose="020B0604020202020204" pitchFamily="34" charset="0"/>
                <a:cs typeface="Arial" panose="020B0604020202020204" pitchFamily="34" charset="0"/>
              </a:rPr>
              <a:t>Key learning</a:t>
            </a:r>
            <a:endParaRPr lang="en-GB" sz="4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236335" y="1494549"/>
            <a:ext cx="6991642" cy="5363451"/>
          </a:xfrm>
          <a:prstGeom prst="rect">
            <a:avLst/>
          </a:prstGeom>
        </p:spPr>
      </p:pic>
    </p:spTree>
    <p:extLst>
      <p:ext uri="{BB962C8B-B14F-4D97-AF65-F5344CB8AC3E}">
        <p14:creationId xmlns:p14="http://schemas.microsoft.com/office/powerpoint/2010/main" val="72162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473"/>
            <a:ext cx="7844010" cy="1325563"/>
          </a:xfrm>
        </p:spPr>
        <p:txBody>
          <a:bodyPr>
            <a:normAutofit fontScale="90000"/>
          </a:bodyPr>
          <a:lstStyle/>
          <a:p>
            <a:pPr algn="ctr"/>
            <a:r>
              <a:rPr lang="en-GB" dirty="0">
                <a:latin typeface="Arial" panose="020B0604020202020204" pitchFamily="34" charset="0"/>
                <a:cs typeface="Arial" panose="020B0604020202020204" pitchFamily="34" charset="0"/>
              </a:rPr>
              <a:t>What Kids Do Online May Surprise </a:t>
            </a:r>
            <a:r>
              <a:rPr lang="en-GB" dirty="0" smtClean="0">
                <a:latin typeface="Arial" panose="020B0604020202020204" pitchFamily="34" charset="0"/>
                <a:cs typeface="Arial" panose="020B0604020202020204" pitchFamily="34" charset="0"/>
              </a:rPr>
              <a:t>You!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Cloud Callout 3"/>
          <p:cNvSpPr/>
          <p:nvPr/>
        </p:nvSpPr>
        <p:spPr>
          <a:xfrm>
            <a:off x="8302388" y="14174"/>
            <a:ext cx="3612108" cy="2534159"/>
          </a:xfrm>
          <a:prstGeom prst="cloudCallou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95000"/>
                    <a:lumOff val="5000"/>
                  </a:schemeClr>
                </a:solidFill>
                <a:latin typeface="Arial" panose="020B0604020202020204" pitchFamily="34" charset="0"/>
                <a:cs typeface="Arial" panose="020B0604020202020204" pitchFamily="34" charset="0"/>
              </a:rPr>
              <a:t>Internet Safety Tips for You and Your Child</a:t>
            </a:r>
            <a:endParaRPr lang="en-GB" sz="20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1026" name="Picture 2" descr="40% of children admitted to chatting with strangers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753" y="3063675"/>
            <a:ext cx="6321247" cy="30603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37054" y="6356024"/>
            <a:ext cx="4954946" cy="369332"/>
          </a:xfrm>
          <a:prstGeom prst="rect">
            <a:avLst/>
          </a:prstGeom>
        </p:spPr>
        <p:txBody>
          <a:bodyPr wrap="none">
            <a:spAutoFit/>
          </a:bodyPr>
          <a:lstStyle/>
          <a:p>
            <a:r>
              <a:rPr lang="en-GB" dirty="0" smtClean="0"/>
              <a:t>Source: https://iamcybersafe.org/parent-research/</a:t>
            </a:r>
            <a:endParaRPr lang="en-GB" dirty="0"/>
          </a:p>
        </p:txBody>
      </p:sp>
      <p:sp>
        <p:nvSpPr>
          <p:cNvPr id="6" name="Rectangle 5"/>
          <p:cNvSpPr/>
          <p:nvPr/>
        </p:nvSpPr>
        <p:spPr>
          <a:xfrm>
            <a:off x="293368" y="2646171"/>
            <a:ext cx="5577385" cy="3170099"/>
          </a:xfrm>
          <a:prstGeom prst="rect">
            <a:avLst/>
          </a:prstGeom>
        </p:spPr>
        <p:txBody>
          <a:bodyPr wrap="square">
            <a:spAutoFit/>
          </a:bodyPr>
          <a:lstStyle/>
          <a:p>
            <a:pPr algn="just">
              <a:buFont typeface="Arial" panose="020B0604020202020204" pitchFamily="34" charset="0"/>
              <a:buChar char="•"/>
            </a:pPr>
            <a:r>
              <a:rPr lang="en-GB" sz="2000" b="1" i="0" dirty="0" smtClean="0">
                <a:solidFill>
                  <a:srgbClr val="444444"/>
                </a:solidFill>
                <a:effectLst/>
                <a:latin typeface="Arial" panose="020B0604020202020204" pitchFamily="34" charset="0"/>
                <a:cs typeface="Arial" panose="020B0604020202020204" pitchFamily="34" charset="0"/>
              </a:rPr>
              <a:t>29% </a:t>
            </a:r>
            <a:r>
              <a:rPr lang="en-GB" sz="2000" b="0" i="0" dirty="0" smtClean="0">
                <a:solidFill>
                  <a:srgbClr val="444444"/>
                </a:solidFill>
                <a:effectLst/>
                <a:latin typeface="Arial" panose="020B0604020202020204" pitchFamily="34" charset="0"/>
                <a:cs typeface="Arial" panose="020B0604020202020204" pitchFamily="34" charset="0"/>
              </a:rPr>
              <a:t>are using the internet in ways their parents won’t approve</a:t>
            </a:r>
          </a:p>
          <a:p>
            <a:pPr algn="just">
              <a:buFont typeface="Arial" panose="020B0604020202020204" pitchFamily="34" charset="0"/>
              <a:buChar char="•"/>
            </a:pPr>
            <a:r>
              <a:rPr lang="en-GB" sz="2000" b="1" i="0" dirty="0" smtClean="0">
                <a:solidFill>
                  <a:srgbClr val="444444"/>
                </a:solidFill>
                <a:effectLst/>
                <a:latin typeface="Arial" panose="020B0604020202020204" pitchFamily="34" charset="0"/>
                <a:cs typeface="Arial" panose="020B0604020202020204" pitchFamily="34" charset="0"/>
              </a:rPr>
              <a:t>21%</a:t>
            </a:r>
            <a:r>
              <a:rPr lang="en-GB" sz="2000" b="0" i="0" dirty="0" smtClean="0">
                <a:solidFill>
                  <a:srgbClr val="444444"/>
                </a:solidFill>
                <a:effectLst/>
                <a:latin typeface="Arial" panose="020B0604020202020204" pitchFamily="34" charset="0"/>
                <a:cs typeface="Arial" panose="020B0604020202020204" pitchFamily="34" charset="0"/>
              </a:rPr>
              <a:t> visit sites where they can chat with strangers</a:t>
            </a:r>
          </a:p>
          <a:p>
            <a:pPr algn="just">
              <a:buFont typeface="Arial" panose="020B0604020202020204" pitchFamily="34" charset="0"/>
              <a:buChar char="•"/>
            </a:pPr>
            <a:r>
              <a:rPr lang="en-GB" sz="2000" b="1" i="0" dirty="0" smtClean="0">
                <a:solidFill>
                  <a:srgbClr val="444444"/>
                </a:solidFill>
                <a:effectLst/>
                <a:latin typeface="Arial" panose="020B0604020202020204" pitchFamily="34" charset="0"/>
                <a:cs typeface="Arial" panose="020B0604020202020204" pitchFamily="34" charset="0"/>
              </a:rPr>
              <a:t>17% </a:t>
            </a:r>
            <a:r>
              <a:rPr lang="en-GB" sz="2000" b="0" i="0" dirty="0" smtClean="0">
                <a:solidFill>
                  <a:srgbClr val="444444"/>
                </a:solidFill>
                <a:effectLst/>
                <a:latin typeface="Arial" panose="020B0604020202020204" pitchFamily="34" charset="0"/>
                <a:cs typeface="Arial" panose="020B0604020202020204" pitchFamily="34" charset="0"/>
              </a:rPr>
              <a:t>are visiting sites with sexual photos or adult videos</a:t>
            </a:r>
          </a:p>
          <a:p>
            <a:pPr algn="just">
              <a:buFont typeface="Arial" panose="020B0604020202020204" pitchFamily="34" charset="0"/>
              <a:buChar char="•"/>
            </a:pPr>
            <a:r>
              <a:rPr lang="en-GB" sz="2000" b="1" i="0" dirty="0" smtClean="0">
                <a:solidFill>
                  <a:srgbClr val="444444"/>
                </a:solidFill>
                <a:effectLst/>
                <a:latin typeface="Arial" panose="020B0604020202020204" pitchFamily="34" charset="0"/>
                <a:cs typeface="Arial" panose="020B0604020202020204" pitchFamily="34" charset="0"/>
              </a:rPr>
              <a:t>11% </a:t>
            </a:r>
            <a:r>
              <a:rPr lang="en-GB" sz="2000" b="0" i="0" dirty="0" smtClean="0">
                <a:solidFill>
                  <a:srgbClr val="444444"/>
                </a:solidFill>
                <a:effectLst/>
                <a:latin typeface="Arial" panose="020B0604020202020204" pitchFamily="34" charset="0"/>
                <a:cs typeface="Arial" panose="020B0604020202020204" pitchFamily="34" charset="0"/>
              </a:rPr>
              <a:t>are visiting sites with instructions for cheating on schoolwork</a:t>
            </a:r>
          </a:p>
          <a:p>
            <a:pPr algn="just">
              <a:buFont typeface="Arial" panose="020B0604020202020204" pitchFamily="34" charset="0"/>
              <a:buChar char="•"/>
            </a:pPr>
            <a:r>
              <a:rPr lang="en-GB" sz="2000" b="1" i="0" dirty="0" smtClean="0">
                <a:solidFill>
                  <a:srgbClr val="444444"/>
                </a:solidFill>
                <a:effectLst/>
                <a:latin typeface="Arial" panose="020B0604020202020204" pitchFamily="34" charset="0"/>
                <a:cs typeface="Arial" panose="020B0604020202020204" pitchFamily="34" charset="0"/>
              </a:rPr>
              <a:t>4%</a:t>
            </a:r>
            <a:r>
              <a:rPr lang="en-GB" sz="2000" b="0" i="0" dirty="0" smtClean="0">
                <a:solidFill>
                  <a:srgbClr val="444444"/>
                </a:solidFill>
                <a:effectLst/>
                <a:latin typeface="Arial" panose="020B0604020202020204" pitchFamily="34" charset="0"/>
                <a:cs typeface="Arial" panose="020B0604020202020204" pitchFamily="34" charset="0"/>
              </a:rPr>
              <a:t> are visiting gambling sites (little Timmy can count cards??)</a:t>
            </a:r>
            <a:endParaRPr lang="en-GB" sz="2000" b="0" i="0" dirty="0">
              <a:solidFill>
                <a:srgbClr val="44444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172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dirty="0" smtClean="0">
                <a:latin typeface="Arial" panose="020B0604020202020204" pitchFamily="34" charset="0"/>
                <a:cs typeface="Arial" panose="020B0604020202020204" pitchFamily="34" charset="0"/>
              </a:rPr>
              <a:t>What apps are your children using? </a:t>
            </a:r>
            <a:endParaRPr lang="en-GB" sz="4800" dirty="0">
              <a:latin typeface="Arial" panose="020B0604020202020204" pitchFamily="34" charset="0"/>
              <a:cs typeface="Arial" panose="020B0604020202020204" pitchFamily="34" charset="0"/>
            </a:endParaRPr>
          </a:p>
        </p:txBody>
      </p:sp>
      <p:pic>
        <p:nvPicPr>
          <p:cNvPr id="3074" name="Picture 2" descr="https://www.nspcc.org.uk/globalassets/for-go-live-images/campaigns/share-aware/net-aware-social-logos-900x506px.jpg?width=600&amp;mode=crop&amp;anchor=middlecente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32100" y="2395537"/>
            <a:ext cx="5715000" cy="320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94839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073E87"/>
      </a:dk2>
      <a:lt2>
        <a:srgbClr val="C6E7FC"/>
      </a:lt2>
      <a:accent1>
        <a:srgbClr val="31B6FD"/>
      </a:accent1>
      <a:accent2>
        <a:srgbClr val="4584D3"/>
      </a:accent2>
      <a:accent3>
        <a:srgbClr val="F735D2"/>
      </a:accent3>
      <a:accent4>
        <a:srgbClr val="F50393"/>
      </a:accent4>
      <a:accent5>
        <a:srgbClr val="FFFFFF"/>
      </a:accent5>
      <a:accent6>
        <a:srgbClr val="05E0DB"/>
      </a:accent6>
      <a:hlink>
        <a:srgbClr val="F50393"/>
      </a:hlink>
      <a:folHlink>
        <a:srgbClr val="F5039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775</TotalTime>
  <Words>3692</Words>
  <Application>Microsoft Office PowerPoint</Application>
  <PresentationFormat>Custom</PresentationFormat>
  <Paragraphs>319</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BMSLP – Online Safety Evening</vt:lpstr>
      <vt:lpstr>Overview </vt:lpstr>
      <vt:lpstr>PowerPoint Presentation</vt:lpstr>
      <vt:lpstr>PowerPoint Presentation</vt:lpstr>
      <vt:lpstr>Underpinning knowledge and behaviours include:</vt:lpstr>
      <vt:lpstr>Key learning</vt:lpstr>
      <vt:lpstr>Key learning</vt:lpstr>
      <vt:lpstr>What Kids Do Online May Surprise You!  </vt:lpstr>
      <vt:lpstr>What apps are your children using? </vt:lpstr>
      <vt:lpstr>Digital footprint</vt:lpstr>
      <vt:lpstr>Fake websites and scam emails</vt:lpstr>
      <vt:lpstr>The potential harms or risk</vt:lpstr>
      <vt:lpstr>Warn your child to look out for… It’s impossible to know if someone you meet online is genuine or a fake.  Here are 5 warning signs:</vt:lpstr>
      <vt:lpstr>10 tips for keeping your children safe online </vt:lpstr>
      <vt:lpstr>10 tips for keeping your children safe online </vt:lpstr>
      <vt:lpstr>10 tips for keeping your children safe online </vt:lpstr>
      <vt:lpstr>10 tips for keeping your children safe online </vt:lpstr>
      <vt:lpstr>10 tips for keeping your children safe online </vt:lpstr>
      <vt:lpstr>10 tips for keeping your children safe online </vt:lpstr>
      <vt:lpstr>PowerPoint Presentation</vt:lpstr>
      <vt:lpstr>10 tips for keeping your children safe online </vt:lpstr>
      <vt:lpstr>10 tips for keeping your children safe online </vt:lpstr>
      <vt:lpstr>10 tips for keeping your children safe online </vt:lpstr>
      <vt:lpstr>PowerPoint Presentation</vt:lpstr>
      <vt:lpstr>10 tips for keeping your children safe online </vt:lpstr>
      <vt:lpstr>Sexting</vt:lpstr>
      <vt:lpstr>Health, well-being and lifestyle</vt:lpstr>
      <vt:lpstr>Let’s Quiz! </vt:lpstr>
      <vt:lpstr>West Mercia Police </vt:lpstr>
    </vt:vector>
  </TitlesOfParts>
  <Company>St Bede's Catholic Middle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dc:title>
  <dc:creator>Katie Nuttall</dc:creator>
  <cp:lastModifiedBy>user</cp:lastModifiedBy>
  <cp:revision>41</cp:revision>
  <dcterms:created xsi:type="dcterms:W3CDTF">2019-09-17T08:16:46Z</dcterms:created>
  <dcterms:modified xsi:type="dcterms:W3CDTF">2019-11-20T19:07:16Z</dcterms:modified>
</cp:coreProperties>
</file>